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Lst>
  <p:notesMasterIdLst>
    <p:notesMasterId r:id="rId25"/>
  </p:notesMasterIdLst>
  <p:sldIdLst>
    <p:sldId id="256" r:id="rId3"/>
    <p:sldId id="259" r:id="rId4"/>
    <p:sldId id="262" r:id="rId5"/>
    <p:sldId id="380" r:id="rId6"/>
    <p:sldId id="384" r:id="rId7"/>
    <p:sldId id="379" r:id="rId8"/>
    <p:sldId id="356" r:id="rId9"/>
    <p:sldId id="385" r:id="rId10"/>
    <p:sldId id="362" r:id="rId11"/>
    <p:sldId id="365" r:id="rId12"/>
    <p:sldId id="363" r:id="rId13"/>
    <p:sldId id="346" r:id="rId14"/>
    <p:sldId id="367" r:id="rId15"/>
    <p:sldId id="369" r:id="rId16"/>
    <p:sldId id="371" r:id="rId17"/>
    <p:sldId id="372" r:id="rId18"/>
    <p:sldId id="373" r:id="rId19"/>
    <p:sldId id="374" r:id="rId20"/>
    <p:sldId id="322" r:id="rId21"/>
    <p:sldId id="333" r:id="rId22"/>
    <p:sldId id="382" r:id="rId23"/>
    <p:sldId id="303" r:id="rId24"/>
  </p:sldIdLst>
  <p:sldSz cx="12192000" cy="6858000"/>
  <p:notesSz cx="6858000" cy="9144000"/>
  <p:embeddedFontLst>
    <p:embeddedFont>
      <p:font typeface="Agency FB" panose="020B0503020202020204" pitchFamily="34" charset="0"/>
      <p:regular r:id="rId26"/>
      <p:bold r:id="rId27"/>
    </p:embeddedFont>
    <p:embeddedFont>
      <p:font typeface="Arial Black" panose="020B0A04020102020204" pitchFamily="34" charset="0"/>
      <p:bold r:id="rId28"/>
    </p:embeddedFont>
    <p:embeddedFont>
      <p:font typeface="微软雅黑" panose="020B0503020204020204" pitchFamily="34" charset="-122"/>
      <p:regular r:id="rId29"/>
      <p:bold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AE6E3"/>
    <a:srgbClr val="E78B3B"/>
    <a:srgbClr val="8A5C51"/>
    <a:srgbClr val="FFFFFF"/>
    <a:srgbClr val="E9E5E2"/>
    <a:srgbClr val="FFFFCC"/>
    <a:srgbClr val="4B614C"/>
    <a:srgbClr val="FEB302"/>
    <a:srgbClr val="2D3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4" autoAdjust="0"/>
    <p:restoredTop sz="94660"/>
  </p:normalViewPr>
  <p:slideViewPr>
    <p:cSldViewPr snapToGrid="0">
      <p:cViewPr varScale="1">
        <p:scale>
          <a:sx n="107" d="100"/>
          <a:sy n="107" d="100"/>
        </p:scale>
        <p:origin x="140" y="7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13497-CD1C-42C9-966C-A78B9204C11D}" type="datetimeFigureOut">
              <a:rPr lang="zh-CN" altLang="en-US" smtClean="0"/>
              <a:t>2024/6/11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EE3D1-880B-4429-A78F-75DCF3B7A04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BEE3D1-880B-4429-A78F-75DCF3B7A04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8A3554-0430-45DB-BDFE-3C446509E54A}" type="slidenum">
              <a:rPr lang="en-US" smtClean="0"/>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12</a:t>
            </a:fld>
            <a:endParaRPr lang="zh-CN" altLang="en-US"/>
          </a:p>
        </p:txBody>
      </p:sp>
    </p:spTree>
    <p:extLst>
      <p:ext uri="{BB962C8B-B14F-4D97-AF65-F5344CB8AC3E}">
        <p14:creationId xmlns:p14="http://schemas.microsoft.com/office/powerpoint/2010/main" val="2729527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8A3554-0430-45DB-BDFE-3C446509E54A}" type="slidenum">
              <a:rPr lang="en-US" smtClean="0"/>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BEE3D1-880B-4429-A78F-75DCF3B7A04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BEE3D1-880B-4429-A78F-75DCF3B7A042}"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8A3554-0430-45DB-BDFE-3C446509E54A}" type="slidenum">
              <a:rPr lang="en-US" smtClean="0"/>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a:t>
            </a:fld>
            <a:endParaRPr lang="zh-CN" altLang="en-US"/>
          </a:p>
        </p:txBody>
      </p:sp>
    </p:spTree>
    <p:extLst>
      <p:ext uri="{BB962C8B-B14F-4D97-AF65-F5344CB8AC3E}">
        <p14:creationId xmlns:p14="http://schemas.microsoft.com/office/powerpoint/2010/main" val="2463308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5</a:t>
            </a:fld>
            <a:endParaRPr lang="zh-CN" altLang="en-US"/>
          </a:p>
        </p:txBody>
      </p:sp>
    </p:spTree>
    <p:extLst>
      <p:ext uri="{BB962C8B-B14F-4D97-AF65-F5344CB8AC3E}">
        <p14:creationId xmlns:p14="http://schemas.microsoft.com/office/powerpoint/2010/main" val="24363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6</a:t>
            </a:fld>
            <a:endParaRPr lang="zh-CN" altLang="en-US"/>
          </a:p>
        </p:txBody>
      </p:sp>
    </p:spTree>
    <p:extLst>
      <p:ext uri="{BB962C8B-B14F-4D97-AF65-F5344CB8AC3E}">
        <p14:creationId xmlns:p14="http://schemas.microsoft.com/office/powerpoint/2010/main" val="318076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8A3554-0430-45DB-BDFE-3C446509E54A}"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BEE3D1-880B-4429-A78F-75DCF3B7A042}" type="slidenum">
              <a:rPr lang="zh-CN" altLang="en-US" smtClean="0"/>
              <a:t>8</a:t>
            </a:fld>
            <a:endParaRPr lang="zh-CN" altLang="en-US"/>
          </a:p>
        </p:txBody>
      </p:sp>
    </p:spTree>
    <p:extLst>
      <p:ext uri="{BB962C8B-B14F-4D97-AF65-F5344CB8AC3E}">
        <p14:creationId xmlns:p14="http://schemas.microsoft.com/office/powerpoint/2010/main" val="64232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38000" y="254766"/>
            <a:ext cx="10515600" cy="533509"/>
          </a:xfrm>
        </p:spPr>
        <p:txBody>
          <a:bodyPr>
            <a:normAutofit/>
          </a:bodyPr>
          <a:lstStyle>
            <a:lvl1pPr>
              <a:defRPr sz="2800" b="1">
                <a:solidFill>
                  <a:schemeClr val="tx2"/>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914400"/>
            <a:ext cx="121920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l="6149" t="7378" r="16913" b="7193"/>
          <a:stretch>
            <a:fillRect/>
          </a:stretch>
        </p:blipFill>
        <p:spPr>
          <a:xfrm flipH="1" flipV="1">
            <a:off x="0" y="6350"/>
            <a:ext cx="12192000" cy="6857999"/>
          </a:xfrm>
          <a:custGeom>
            <a:avLst/>
            <a:gdLst>
              <a:gd name="connsiteX0" fmla="*/ 0 w 12192000"/>
              <a:gd name="connsiteY0" fmla="*/ 0 h 6727369"/>
              <a:gd name="connsiteX1" fmla="*/ 12192000 w 12192000"/>
              <a:gd name="connsiteY1" fmla="*/ 0 h 6727369"/>
              <a:gd name="connsiteX2" fmla="*/ 12192000 w 12192000"/>
              <a:gd name="connsiteY2" fmla="*/ 6727369 h 6727369"/>
              <a:gd name="connsiteX3" fmla="*/ 0 w 12192000"/>
              <a:gd name="connsiteY3" fmla="*/ 6727369 h 6727369"/>
            </a:gdLst>
            <a:ahLst/>
            <a:cxnLst>
              <a:cxn ang="0">
                <a:pos x="connsiteX0" y="connsiteY0"/>
              </a:cxn>
              <a:cxn ang="0">
                <a:pos x="connsiteX1" y="connsiteY1"/>
              </a:cxn>
              <a:cxn ang="0">
                <a:pos x="connsiteX2" y="connsiteY2"/>
              </a:cxn>
              <a:cxn ang="0">
                <a:pos x="connsiteX3" y="connsiteY3"/>
              </a:cxn>
            </a:cxnLst>
            <a:rect l="l" t="t" r="r" b="b"/>
            <a:pathLst>
              <a:path w="12192000" h="6727369">
                <a:moveTo>
                  <a:pt x="0" y="0"/>
                </a:moveTo>
                <a:lnTo>
                  <a:pt x="12192000" y="0"/>
                </a:lnTo>
                <a:lnTo>
                  <a:pt x="12192000" y="6727369"/>
                </a:lnTo>
                <a:lnTo>
                  <a:pt x="0" y="6727369"/>
                </a:lnTo>
                <a:close/>
              </a:path>
            </a:pathLst>
          </a:cu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23923B8B-E5DA-412A-A375-FC69E9D2FDAF}" type="datetimeFigureOut">
              <a:rPr lang="zh-CN" altLang="en-US"/>
              <a:t>2024/6/11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4EA163-9D1D-4F8D-9D82-181F34ACB7C2}"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手动输入 3"/>
          <p:cNvSpPr/>
          <p:nvPr userDrawn="1"/>
        </p:nvSpPr>
        <p:spPr>
          <a:xfrm>
            <a:off x="0" y="877078"/>
            <a:ext cx="12192000" cy="5977575"/>
          </a:xfrm>
          <a:prstGeom prst="flowChartManualInpu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0"/>
            <a:ext cx="12203310" cy="6851650"/>
          </a:xfrm>
          <a:prstGeom prst="rect">
            <a:avLst/>
          </a:prstGeom>
        </p:spPr>
      </p:pic>
      <p:sp>
        <p:nvSpPr>
          <p:cNvPr id="3" name="等腰三角形 2"/>
          <p:cNvSpPr/>
          <p:nvPr userDrawn="1"/>
        </p:nvSpPr>
        <p:spPr>
          <a:xfrm>
            <a:off x="11310" y="2805697"/>
            <a:ext cx="12192000" cy="4052303"/>
          </a:xfrm>
          <a:prstGeom prst="triangle">
            <a:avLst>
              <a:gd name="adj" fmla="val 10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等腰三角形 3"/>
          <p:cNvSpPr/>
          <p:nvPr userDrawn="1"/>
        </p:nvSpPr>
        <p:spPr>
          <a:xfrm>
            <a:off x="0" y="0"/>
            <a:ext cx="12192000" cy="6857999"/>
          </a:xfrm>
          <a:prstGeom prst="triangle">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GIF"/><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21.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327093" y="1445491"/>
            <a:ext cx="9973945" cy="1402715"/>
          </a:xfrm>
          <a:prstGeom prst="rect">
            <a:avLst/>
          </a:prstGeom>
        </p:spPr>
        <p:txBody>
          <a:bodyPr wrap="square">
            <a:noAutofit/>
          </a:bodyPr>
          <a:lstStyle/>
          <a:p>
            <a:pPr algn="l"/>
            <a:r>
              <a:rPr kumimoji="1" lang="zh-CN" altLang="en-US" sz="4800" b="1" dirty="0">
                <a:solidFill>
                  <a:srgbClr val="4B614C"/>
                </a:solidFill>
                <a:latin typeface="微软雅黑" panose="020B0503020204020204" pitchFamily="34" charset="-122"/>
                <a:ea typeface="微软雅黑" panose="020B0503020204020204" pitchFamily="34" charset="-122"/>
                <a:cs typeface="微软雅黑" panose="020B0503020204020204" pitchFamily="34" charset="-122"/>
                <a:sym typeface="+mn-lt"/>
              </a:rPr>
              <a:t>基于眼电信号的人机交互系统</a:t>
            </a:r>
            <a:endParaRPr kumimoji="1" lang="en-US" altLang="zh-CN" sz="4800" b="1" dirty="0">
              <a:solidFill>
                <a:srgbClr val="4B614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任意多边形 34"/>
          <p:cNvSpPr/>
          <p:nvPr/>
        </p:nvSpPr>
        <p:spPr>
          <a:xfrm>
            <a:off x="2436132" y="5557654"/>
            <a:ext cx="9755868" cy="1300347"/>
          </a:xfrm>
          <a:custGeom>
            <a:avLst/>
            <a:gdLst>
              <a:gd name="connsiteX0" fmla="*/ 318945 w 9755868"/>
              <a:gd name="connsiteY0" fmla="*/ 0 h 1300347"/>
              <a:gd name="connsiteX1" fmla="*/ 383268 w 9755868"/>
              <a:gd name="connsiteY1" fmla="*/ 869 h 1300347"/>
              <a:gd name="connsiteX2" fmla="*/ 383268 w 9755868"/>
              <a:gd name="connsiteY2" fmla="*/ 0 h 1300347"/>
              <a:gd name="connsiteX3" fmla="*/ 9755868 w 9755868"/>
              <a:gd name="connsiteY3" fmla="*/ 0 h 1300347"/>
              <a:gd name="connsiteX4" fmla="*/ 9755868 w 9755868"/>
              <a:gd name="connsiteY4" fmla="*/ 1300347 h 1300347"/>
              <a:gd name="connsiteX5" fmla="*/ 0 w 9755868"/>
              <a:gd name="connsiteY5" fmla="*/ 1300347 h 1300347"/>
              <a:gd name="connsiteX6" fmla="*/ 100 w 9755868"/>
              <a:gd name="connsiteY6" fmla="*/ 1298597 h 1300347"/>
              <a:gd name="connsiteX7" fmla="*/ 111126 w 9755868"/>
              <a:gd name="connsiteY7" fmla="*/ 498763 h 1300347"/>
              <a:gd name="connsiteX8" fmla="*/ 247693 w 9755868"/>
              <a:gd name="connsiteY8" fmla="*/ 308758 h 1300347"/>
              <a:gd name="connsiteX9" fmla="*/ 318945 w 9755868"/>
              <a:gd name="connsiteY9" fmla="*/ 0 h 130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5868" h="1300347">
                <a:moveTo>
                  <a:pt x="318945" y="0"/>
                </a:moveTo>
                <a:lnTo>
                  <a:pt x="383268" y="869"/>
                </a:lnTo>
                <a:lnTo>
                  <a:pt x="383268" y="0"/>
                </a:lnTo>
                <a:lnTo>
                  <a:pt x="9755868" y="0"/>
                </a:lnTo>
                <a:lnTo>
                  <a:pt x="9755868" y="1300347"/>
                </a:lnTo>
                <a:lnTo>
                  <a:pt x="0" y="1300347"/>
                </a:lnTo>
                <a:lnTo>
                  <a:pt x="100" y="1298597"/>
                </a:lnTo>
                <a:cubicBezTo>
                  <a:pt x="12320" y="1121464"/>
                  <a:pt x="72160" y="658338"/>
                  <a:pt x="111126" y="498763"/>
                </a:cubicBezTo>
                <a:cubicBezTo>
                  <a:pt x="152690" y="328550"/>
                  <a:pt x="213057" y="391885"/>
                  <a:pt x="247693" y="308758"/>
                </a:cubicBezTo>
                <a:cubicBezTo>
                  <a:pt x="282330" y="225631"/>
                  <a:pt x="317955" y="142503"/>
                  <a:pt x="318945" y="0"/>
                </a:cubicBezTo>
                <a:close/>
              </a:path>
            </a:pathLst>
          </a:custGeom>
          <a:solidFill>
            <a:srgbClr val="4B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7093" y="3198167"/>
            <a:ext cx="2693031" cy="461665"/>
          </a:xfrm>
          <a:prstGeom prst="rect">
            <a:avLst/>
          </a:prstGeom>
          <a:noFill/>
        </p:spPr>
        <p:txBody>
          <a:bodyPr wrap="square" rtlCol="0">
            <a:spAutoFit/>
          </a:bodyPr>
          <a:lstStyle/>
          <a:p>
            <a:pPr>
              <a:defRPr/>
            </a:pPr>
            <a:r>
              <a:rPr lang="zh-CN" altLang="en-US" sz="2400" kern="0" dirty="0">
                <a:solidFill>
                  <a:schemeClr val="tx1">
                    <a:lumMod val="75000"/>
                    <a:lumOff val="25000"/>
                  </a:schemeClr>
                </a:solidFill>
                <a:latin typeface="+mn-ea"/>
                <a:cs typeface="+mn-ea"/>
                <a:sym typeface="汉仪旗黑-55简" panose="00020600040101010101" pitchFamily="18" charset="-122"/>
              </a:rPr>
              <a:t>作品</a:t>
            </a:r>
            <a:r>
              <a:rPr lang="en-US" altLang="zh-CN" sz="2400" kern="0" dirty="0">
                <a:solidFill>
                  <a:schemeClr val="tx1">
                    <a:lumMod val="75000"/>
                    <a:lumOff val="25000"/>
                  </a:schemeClr>
                </a:solidFill>
                <a:latin typeface="+mn-ea"/>
                <a:cs typeface="+mn-ea"/>
                <a:sym typeface="汉仪旗黑-55简" panose="00020600040101010101" pitchFamily="18" charset="-122"/>
              </a:rPr>
              <a:t>ID</a:t>
            </a:r>
            <a:r>
              <a:rPr lang="zh-CN" altLang="en-US" sz="2400" kern="0" dirty="0">
                <a:solidFill>
                  <a:schemeClr val="tx1">
                    <a:lumMod val="75000"/>
                    <a:lumOff val="25000"/>
                  </a:schemeClr>
                </a:solidFill>
                <a:latin typeface="+mn-ea"/>
                <a:cs typeface="+mn-ea"/>
                <a:sym typeface="汉仪旗黑-55简" panose="00020600040101010101" pitchFamily="18" charset="-122"/>
              </a:rPr>
              <a:t>：</a:t>
            </a:r>
            <a:r>
              <a:rPr lang="en-US" altLang="zh-CN" sz="2400" kern="0" dirty="0">
                <a:solidFill>
                  <a:schemeClr val="tx1">
                    <a:lumMod val="75000"/>
                    <a:lumOff val="25000"/>
                  </a:schemeClr>
                </a:solidFill>
                <a:latin typeface="+mn-ea"/>
                <a:cs typeface="+mn-ea"/>
                <a:sym typeface="汉仪旗黑-55简" panose="00020600040101010101" pitchFamily="18" charset="-122"/>
              </a:rPr>
              <a:t>0432</a:t>
            </a:r>
            <a:endParaRPr lang="zh-CN" altLang="en-US" sz="2400" kern="0" dirty="0">
              <a:solidFill>
                <a:schemeClr val="tx1">
                  <a:lumMod val="75000"/>
                  <a:lumOff val="25000"/>
                </a:schemeClr>
              </a:solidFill>
              <a:latin typeface="+mn-ea"/>
              <a:cs typeface="+mn-ea"/>
              <a:sym typeface="汉仪旗黑-55简"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descr="e7d195523061f1c0328eee58866a2c96cef83cb5d7e8264eD65FB5D2354A91F359B7105383B69D524259A334A3200F36813883930A71B82EE2EA40F90FB214134A4A98ADE1E0FC8B02277D03E7C388C887E495ADB25A8A36914F4F516700F1B9866486B0B2759A56DBC4E39DE330A6B2B286C491000EAA6F96918AB630E04D1CC7A2D4FCFAC01A25"/>
          <p:cNvSpPr txBox="1"/>
          <p:nvPr/>
        </p:nvSpPr>
        <p:spPr>
          <a:xfrm>
            <a:off x="6583104" y="1492322"/>
            <a:ext cx="1967870" cy="1862048"/>
          </a:xfrm>
          <a:prstGeom prst="rect">
            <a:avLst/>
          </a:prstGeom>
          <a:noFill/>
        </p:spPr>
        <p:txBody>
          <a:bodyPr wrap="square" rtlCol="0">
            <a:spAutoFit/>
          </a:bodyPr>
          <a:lstStyle/>
          <a:p>
            <a:pPr algn="ctr"/>
            <a:r>
              <a:rPr lang="en-US" altLang="zh-CN" sz="11500" b="1" dirty="0">
                <a:solidFill>
                  <a:srgbClr val="4B614C"/>
                </a:solidFill>
                <a:latin typeface="Agency FB" panose="020B0503020202020204" pitchFamily="34" charset="0"/>
              </a:rPr>
              <a:t>03</a:t>
            </a:r>
            <a:endParaRPr lang="zh-CN" altLang="en-US" sz="11500" b="1" dirty="0">
              <a:solidFill>
                <a:srgbClr val="4B614C"/>
              </a:solidFill>
              <a:latin typeface="Agency FB" panose="020B0503020202020204" pitchFamily="34" charset="0"/>
            </a:endParaRPr>
          </a:p>
        </p:txBody>
      </p:sp>
      <p:sp>
        <p:nvSpPr>
          <p:cNvPr id="9" name="1"/>
          <p:cNvSpPr txBox="1"/>
          <p:nvPr/>
        </p:nvSpPr>
        <p:spPr>
          <a:xfrm>
            <a:off x="5059583" y="3462874"/>
            <a:ext cx="5014912" cy="768350"/>
          </a:xfrm>
          <a:prstGeom prst="rect">
            <a:avLst/>
          </a:prstGeom>
          <a:noFill/>
        </p:spPr>
        <p:txBody>
          <a:bodyPr wrap="square" rtlCol="0">
            <a:spAutoFit/>
            <a:scene3d>
              <a:camera prst="orthographicFront"/>
              <a:lightRig rig="threePt" dir="t"/>
            </a:scene3d>
            <a:sp3d contourW="6350"/>
          </a:bodyPr>
          <a:lstStyle/>
          <a:p>
            <a:pPr algn="ctr"/>
            <a:r>
              <a:rPr lang="zh-CN" altLang="en-US" sz="4400" b="1" dirty="0">
                <a:solidFill>
                  <a:schemeClr val="accent1"/>
                </a:solidFill>
              </a:rPr>
              <a:t>预处理与模式识别</a:t>
            </a:r>
          </a:p>
        </p:txBody>
      </p:sp>
      <p:cxnSp>
        <p:nvCxnSpPr>
          <p:cNvPr id="10" name="直接连接符 9"/>
          <p:cNvCxnSpPr/>
          <p:nvPr/>
        </p:nvCxnSpPr>
        <p:spPr>
          <a:xfrm>
            <a:off x="5673388" y="3354370"/>
            <a:ext cx="3787302"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10"/>
          <p:cNvSpPr>
            <a:spLocks noChangeArrowheads="1"/>
          </p:cNvSpPr>
          <p:nvPr/>
        </p:nvSpPr>
        <p:spPr bwMode="auto">
          <a:xfrm rot="16200000">
            <a:off x="5394458" y="-1856533"/>
            <a:ext cx="1691080" cy="11231786"/>
          </a:xfrm>
          <a:prstGeom prst="downArrow">
            <a:avLst>
              <a:gd name="adj1" fmla="val 49065"/>
              <a:gd name="adj2" fmla="val 44827"/>
            </a:avLst>
          </a:prstGeom>
          <a:solidFill>
            <a:schemeClr val="bg1">
              <a:lumMod val="75000"/>
            </a:schemeClr>
          </a:solidFill>
          <a:ln>
            <a:noFill/>
          </a:ln>
        </p:spPr>
        <p:txBody>
          <a:bodyPr vert="eaVert" lIns="110402" tIns="55201" rIns="110402" bIns="55201"/>
          <a:lstStyle/>
          <a:p>
            <a:endParaRPr lang="zh-CN" altLang="en-US" sz="250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bwMode="auto">
          <a:xfrm>
            <a:off x="4574424" y="2996749"/>
            <a:ext cx="2054006" cy="1608151"/>
            <a:chOff x="1209991" y="2904673"/>
            <a:chExt cx="1935848" cy="1512817"/>
          </a:xfrm>
          <a:effectLst>
            <a:outerShdw blurRad="127000" dist="38100" dir="8100000" algn="tr" rotWithShape="0">
              <a:prstClr val="black">
                <a:alpha val="40000"/>
              </a:prstClr>
            </a:outerShdw>
          </a:effectLst>
        </p:grpSpPr>
        <p:sp>
          <p:nvSpPr>
            <p:cNvPr id="36" name="Oval 8"/>
            <p:cNvSpPr>
              <a:spLocks noChangeArrowheads="1"/>
            </p:cNvSpPr>
            <p:nvPr/>
          </p:nvSpPr>
          <p:spPr bwMode="auto">
            <a:xfrm>
              <a:off x="1414177" y="2904673"/>
              <a:ext cx="1514918" cy="1512817"/>
            </a:xfrm>
            <a:prstGeom prst="ellipse">
              <a:avLst/>
            </a:prstGeom>
            <a:solidFill>
              <a:schemeClr val="accent2"/>
            </a:solidFill>
            <a:ln w="76200">
              <a:solidFill>
                <a:srgbClr val="FFFFFF"/>
              </a:solidFill>
              <a:round/>
            </a:ln>
          </p:spPr>
          <p:txBody>
            <a:bodyPr/>
            <a:lstStyle/>
            <a:p>
              <a:pPr>
                <a:defRPr/>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34" name="Text Box 9"/>
            <p:cNvSpPr txBox="1">
              <a:spLocks noChangeArrowheads="1"/>
            </p:cNvSpPr>
            <p:nvPr/>
          </p:nvSpPr>
          <p:spPr bwMode="auto">
            <a:xfrm>
              <a:off x="1209991" y="3483332"/>
              <a:ext cx="1935848" cy="620153"/>
            </a:xfrm>
            <a:prstGeom prst="rect">
              <a:avLst/>
            </a:prstGeom>
            <a:noFill/>
            <a:ln w="50800">
              <a:no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滤波</a:t>
              </a:r>
            </a:p>
          </p:txBody>
        </p:sp>
      </p:grpSp>
      <p:grpSp>
        <p:nvGrpSpPr>
          <p:cNvPr id="37" name="组合 36"/>
          <p:cNvGrpSpPr/>
          <p:nvPr/>
        </p:nvGrpSpPr>
        <p:grpSpPr bwMode="auto">
          <a:xfrm>
            <a:off x="7732081" y="2927200"/>
            <a:ext cx="2054005" cy="1608149"/>
            <a:chOff x="1203715" y="2904671"/>
            <a:chExt cx="1935848" cy="1512816"/>
          </a:xfrm>
          <a:effectLst>
            <a:outerShdw blurRad="127000" dist="38100" dir="8100000" algn="tr" rotWithShape="0">
              <a:prstClr val="black">
                <a:alpha val="40000"/>
              </a:prstClr>
            </a:outerShdw>
          </a:effectLst>
        </p:grpSpPr>
        <p:sp>
          <p:nvSpPr>
            <p:cNvPr id="41" name="Oval 8"/>
            <p:cNvSpPr>
              <a:spLocks noChangeArrowheads="1"/>
            </p:cNvSpPr>
            <p:nvPr/>
          </p:nvSpPr>
          <p:spPr bwMode="auto">
            <a:xfrm>
              <a:off x="1414180" y="2904671"/>
              <a:ext cx="1514919" cy="1512816"/>
            </a:xfrm>
            <a:prstGeom prst="ellipse">
              <a:avLst/>
            </a:prstGeom>
            <a:solidFill>
              <a:schemeClr val="accent3"/>
            </a:solidFill>
            <a:ln w="76200">
              <a:solidFill>
                <a:srgbClr val="FFFFFF"/>
              </a:solidFill>
              <a:round/>
            </a:ln>
          </p:spPr>
          <p:txBody>
            <a:bodyPr/>
            <a:lstStyle/>
            <a:p>
              <a:pPr>
                <a:defRPr/>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39" name="Text Box 9"/>
            <p:cNvSpPr txBox="1">
              <a:spLocks noChangeArrowheads="1"/>
            </p:cNvSpPr>
            <p:nvPr/>
          </p:nvSpPr>
          <p:spPr bwMode="auto">
            <a:xfrm>
              <a:off x="1203715" y="3519972"/>
              <a:ext cx="1935848" cy="620153"/>
            </a:xfrm>
            <a:prstGeom prst="rect">
              <a:avLst/>
            </a:prstGeom>
            <a:noFill/>
            <a:ln w="50800">
              <a:no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提取特征</a:t>
              </a:r>
            </a:p>
          </p:txBody>
        </p:sp>
      </p:grpSp>
      <p:grpSp>
        <p:nvGrpSpPr>
          <p:cNvPr id="47" name="组合 40"/>
          <p:cNvGrpSpPr/>
          <p:nvPr/>
        </p:nvGrpSpPr>
        <p:grpSpPr bwMode="auto">
          <a:xfrm>
            <a:off x="1460634" y="2996749"/>
            <a:ext cx="2054006" cy="1608149"/>
            <a:chOff x="1204687" y="2904671"/>
            <a:chExt cx="1935848" cy="1512816"/>
          </a:xfrm>
        </p:grpSpPr>
        <p:sp>
          <p:nvSpPr>
            <p:cNvPr id="51" name="Oval 8"/>
            <p:cNvSpPr>
              <a:spLocks noChangeArrowheads="1"/>
            </p:cNvSpPr>
            <p:nvPr/>
          </p:nvSpPr>
          <p:spPr bwMode="auto">
            <a:xfrm>
              <a:off x="1415152" y="2904671"/>
              <a:ext cx="1514918" cy="1512816"/>
            </a:xfrm>
            <a:prstGeom prst="ellipse">
              <a:avLst/>
            </a:prstGeom>
            <a:solidFill>
              <a:schemeClr val="accent1"/>
            </a:solidFill>
            <a:ln w="76200">
              <a:solidFill>
                <a:srgbClr val="FFFFFF"/>
              </a:solidFill>
              <a:round/>
            </a:ln>
            <a:effectLst>
              <a:outerShdw blurRad="127000" dist="38100" dir="8100000" algn="tr" rotWithShape="0">
                <a:prstClr val="black">
                  <a:alpha val="40000"/>
                </a:prstClr>
              </a:outerShdw>
            </a:effectLst>
          </p:spPr>
          <p:txBody>
            <a:bodyPr/>
            <a:lstStyle/>
            <a:p>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49" name="Text Box 9"/>
            <p:cNvSpPr txBox="1">
              <a:spLocks noChangeArrowheads="1"/>
            </p:cNvSpPr>
            <p:nvPr/>
          </p:nvSpPr>
          <p:spPr bwMode="auto">
            <a:xfrm>
              <a:off x="1204687" y="3483332"/>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数据裁剪</a:t>
              </a:r>
            </a:p>
          </p:txBody>
        </p:sp>
      </p:grpSp>
      <p:sp>
        <p:nvSpPr>
          <p:cNvPr id="2" name="标题 1"/>
          <p:cNvSpPr>
            <a:spLocks noGrp="1"/>
          </p:cNvSpPr>
          <p:nvPr>
            <p:ph type="title"/>
          </p:nvPr>
        </p:nvSpPr>
        <p:spPr/>
        <p:txBody>
          <a:bodyPr/>
          <a:lstStyle/>
          <a:p>
            <a:r>
              <a:rPr lang="zh-CN" altLang="en-US" dirty="0"/>
              <a:t>预处理流程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数据裁剪</a:t>
            </a:r>
          </a:p>
        </p:txBody>
      </p:sp>
      <p:pic>
        <p:nvPicPr>
          <p:cNvPr id="13" name="图片 12"/>
          <p:cNvPicPr>
            <a:picLocks noChangeAspect="1"/>
          </p:cNvPicPr>
          <p:nvPr/>
        </p:nvPicPr>
        <p:blipFill>
          <a:blip r:embed="rId3"/>
          <a:stretch>
            <a:fillRect/>
          </a:stretch>
        </p:blipFill>
        <p:spPr>
          <a:xfrm>
            <a:off x="3129443" y="1546827"/>
            <a:ext cx="6255385" cy="2276994"/>
          </a:xfrm>
          <a:prstGeom prst="rect">
            <a:avLst/>
          </a:prstGeom>
        </p:spPr>
      </p:pic>
      <p:sp>
        <p:nvSpPr>
          <p:cNvPr id="14" name="矩形 13"/>
          <p:cNvSpPr/>
          <p:nvPr/>
        </p:nvSpPr>
        <p:spPr>
          <a:xfrm>
            <a:off x="3136361" y="1718122"/>
            <a:ext cx="6255385" cy="2004850"/>
          </a:xfrm>
          <a:prstGeom prst="rect">
            <a:avLst/>
          </a:prstGeom>
          <a:solidFill>
            <a:schemeClr val="accent1">
              <a:alpha val="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矩形 14"/>
          <p:cNvSpPr/>
          <p:nvPr/>
        </p:nvSpPr>
        <p:spPr>
          <a:xfrm>
            <a:off x="2929422" y="2152603"/>
            <a:ext cx="1666240" cy="1101104"/>
          </a:xfrm>
          <a:prstGeom prst="rect">
            <a:avLst/>
          </a:prstGeom>
          <a:solidFill>
            <a:srgbClr val="FF0000">
              <a:alpha val="0"/>
            </a:srgbClr>
          </a:solidFill>
          <a:ln w="508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3F3F091E-C7FF-216B-440B-53A753919EAD}"/>
              </a:ext>
            </a:extLst>
          </p:cNvPr>
          <p:cNvSpPr txBox="1"/>
          <p:nvPr/>
        </p:nvSpPr>
        <p:spPr>
          <a:xfrm>
            <a:off x="2929421" y="4487471"/>
            <a:ext cx="5689600" cy="400110"/>
          </a:xfrm>
          <a:prstGeom prst="rect">
            <a:avLst/>
          </a:prstGeom>
          <a:noFill/>
        </p:spPr>
        <p:txBody>
          <a:bodyPr wrap="square" rtlCol="0">
            <a:spAutoFit/>
          </a:bodyPr>
          <a:lstStyle/>
          <a:p>
            <a:r>
              <a:rPr lang="zh-CN" altLang="en-US" sz="2000" dirty="0"/>
              <a:t>将数据裁剪为</a:t>
            </a:r>
            <a:r>
              <a:rPr lang="en-US" altLang="zh-CN" sz="2000" dirty="0"/>
              <a:t>700</a:t>
            </a:r>
            <a:r>
              <a:rPr lang="zh-CN" altLang="en-US" sz="2000" dirty="0"/>
              <a:t>个采样点长的片段</a:t>
            </a:r>
          </a:p>
        </p:txBody>
      </p:sp>
      <p:sp>
        <p:nvSpPr>
          <p:cNvPr id="27" name="文本框 26">
            <a:extLst>
              <a:ext uri="{FF2B5EF4-FFF2-40B4-BE49-F238E27FC236}">
                <a16:creationId xmlns:a16="http://schemas.microsoft.com/office/drawing/2014/main" id="{2FC7A69A-8981-E4AC-B6F0-27201DD889A7}"/>
              </a:ext>
            </a:extLst>
          </p:cNvPr>
          <p:cNvSpPr txBox="1"/>
          <p:nvPr/>
        </p:nvSpPr>
        <p:spPr>
          <a:xfrm>
            <a:off x="2929421" y="5105113"/>
            <a:ext cx="6624320" cy="400110"/>
          </a:xfrm>
          <a:prstGeom prst="rect">
            <a:avLst/>
          </a:prstGeom>
          <a:noFill/>
        </p:spPr>
        <p:txBody>
          <a:bodyPr wrap="square" rtlCol="0">
            <a:spAutoFit/>
          </a:bodyPr>
          <a:lstStyle/>
          <a:p>
            <a:r>
              <a:rPr lang="zh-CN" altLang="en-US" sz="2000" dirty="0"/>
              <a:t>每段数据不包含完整动作波形，增加数据的鲁棒性</a:t>
            </a:r>
          </a:p>
        </p:txBody>
      </p:sp>
      <p:sp>
        <p:nvSpPr>
          <p:cNvPr id="5" name="文本框 4">
            <a:extLst>
              <a:ext uri="{FF2B5EF4-FFF2-40B4-BE49-F238E27FC236}">
                <a16:creationId xmlns:a16="http://schemas.microsoft.com/office/drawing/2014/main" id="{08B05459-6C0E-06B0-FA12-B97C1808F26D}"/>
              </a:ext>
            </a:extLst>
          </p:cNvPr>
          <p:cNvSpPr txBox="1"/>
          <p:nvPr/>
        </p:nvSpPr>
        <p:spPr>
          <a:xfrm>
            <a:off x="2929421" y="5722755"/>
            <a:ext cx="7132321" cy="400110"/>
          </a:xfrm>
          <a:prstGeom prst="rect">
            <a:avLst/>
          </a:prstGeom>
          <a:noFill/>
        </p:spPr>
        <p:txBody>
          <a:bodyPr wrap="square" rtlCol="0">
            <a:spAutoFit/>
          </a:bodyPr>
          <a:lstStyle/>
          <a:p>
            <a:r>
              <a:rPr lang="zh-CN" altLang="en-US" sz="2000" dirty="0"/>
              <a:t>总共获得上、下、左、右、眨眼五个指令动作各</a:t>
            </a:r>
            <a:r>
              <a:rPr lang="en-US" altLang="zh-CN" sz="2000" dirty="0"/>
              <a:t>60</a:t>
            </a:r>
            <a:r>
              <a:rPr lang="zh-CN" altLang="en-US" sz="2000" dirty="0"/>
              <a:t>条数据</a:t>
            </a:r>
          </a:p>
        </p:txBody>
      </p:sp>
    </p:spTree>
    <p:extLst>
      <p:ext uri="{BB962C8B-B14F-4D97-AF65-F5344CB8AC3E}">
        <p14:creationId xmlns:p14="http://schemas.microsoft.com/office/powerpoint/2010/main" val="252754203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0" presetClass="path" presetSubtype="0" accel="22667" decel="29333" fill="hold" grpId="1" nodeType="afterEffect">
                                  <p:stCondLst>
                                    <p:cond delay="0"/>
                                  </p:stCondLst>
                                  <p:childTnLst>
                                    <p:animMotion origin="layout" path="M 0.00052 -0.0007 L 0.0983 0.00023 " pathEditMode="relative" rAng="0" ptsTypes="AA">
                                      <p:cBhvr>
                                        <p:cTn id="11" dur="750" fill="hold"/>
                                        <p:tgtEl>
                                          <p:spTgt spid="15"/>
                                        </p:tgtEl>
                                        <p:attrNameLst>
                                          <p:attrName>ppt_x</p:attrName>
                                          <p:attrName>ppt_y</p:attrName>
                                        </p:attrNameLst>
                                      </p:cBhvr>
                                      <p:rCtr x="4883" y="46"/>
                                    </p:animMotion>
                                  </p:childTnLst>
                                </p:cTn>
                              </p:par>
                            </p:childTnLst>
                          </p:cTn>
                        </p:par>
                        <p:par>
                          <p:cTn id="12" fill="hold">
                            <p:stCondLst>
                              <p:cond delay="1250"/>
                            </p:stCondLst>
                            <p:childTnLst>
                              <p:par>
                                <p:cTn id="13" presetID="0" presetClass="path" presetSubtype="0" accel="20000" decel="21333" fill="hold" grpId="2" nodeType="afterEffect">
                                  <p:stCondLst>
                                    <p:cond delay="0"/>
                                  </p:stCondLst>
                                  <p:childTnLst>
                                    <p:animMotion origin="layout" path="M 0.09713 0.00023 L 0.17877 0.00023 " pathEditMode="relative" rAng="0" ptsTypes="AA">
                                      <p:cBhvr>
                                        <p:cTn id="14" dur="750" fill="hold"/>
                                        <p:tgtEl>
                                          <p:spTgt spid="15"/>
                                        </p:tgtEl>
                                        <p:attrNameLst>
                                          <p:attrName>ppt_x</p:attrName>
                                          <p:attrName>ppt_y</p:attrName>
                                        </p:attrNameLst>
                                      </p:cBhvr>
                                      <p:rCtr x="4076" y="0"/>
                                    </p:animMotion>
                                  </p:childTnLst>
                                </p:cTn>
                              </p:par>
                            </p:childTnLst>
                          </p:cTn>
                        </p:par>
                        <p:par>
                          <p:cTn id="15" fill="hold">
                            <p:stCondLst>
                              <p:cond delay="2000"/>
                            </p:stCondLst>
                            <p:childTnLst>
                              <p:par>
                                <p:cTn id="16" presetID="0" presetClass="path" presetSubtype="0" accel="22667" decel="33333" fill="hold" grpId="3" nodeType="afterEffect">
                                  <p:stCondLst>
                                    <p:cond delay="0"/>
                                  </p:stCondLst>
                                  <p:childTnLst>
                                    <p:animMotion origin="layout" path="M 0.17877 -0.0007 L 0.25768 0.00023 " pathEditMode="relative" rAng="0" ptsTypes="AA">
                                      <p:cBhvr>
                                        <p:cTn id="17" dur="750" fill="hold"/>
                                        <p:tgtEl>
                                          <p:spTgt spid="15"/>
                                        </p:tgtEl>
                                        <p:attrNameLst>
                                          <p:attrName>ppt_x</p:attrName>
                                          <p:attrName>ppt_y</p:attrName>
                                        </p:attrNameLst>
                                      </p:cBhvr>
                                      <p:rCtr x="3945" y="46"/>
                                    </p:animMotion>
                                  </p:childTnLst>
                                </p:cTn>
                              </p:par>
                            </p:childTnLst>
                          </p:cTn>
                        </p:par>
                        <p:par>
                          <p:cTn id="18" fill="hold">
                            <p:stCondLst>
                              <p:cond delay="2750"/>
                            </p:stCondLst>
                            <p:childTnLst>
                              <p:par>
                                <p:cTn id="19" presetID="0" presetClass="path" presetSubtype="0" accel="50000" decel="50000" fill="hold" grpId="4" nodeType="afterEffect">
                                  <p:stCondLst>
                                    <p:cond delay="0"/>
                                  </p:stCondLst>
                                  <p:childTnLst>
                                    <p:animMotion origin="layout" path="M 0.25547 -0.0007 L 0.35273 -0.0007 " pathEditMode="relative" rAng="0" ptsTypes="AA">
                                      <p:cBhvr>
                                        <p:cTn id="20" dur="750" fill="hold"/>
                                        <p:tgtEl>
                                          <p:spTgt spid="15"/>
                                        </p:tgtEl>
                                        <p:attrNameLst>
                                          <p:attrName>ppt_x</p:attrName>
                                          <p:attrName>ppt_y</p:attrName>
                                        </p:attrNameLst>
                                      </p:cBhvr>
                                      <p:rCtr x="48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5" grpId="3" animBg="1"/>
      <p:bldP spid="15"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滤波和提取特征</a:t>
            </a:r>
          </a:p>
        </p:txBody>
      </p:sp>
      <p:sp>
        <p:nvSpPr>
          <p:cNvPr id="32" name="矩形 32"/>
          <p:cNvSpPr>
            <a:spLocks noChangeArrowheads="1"/>
          </p:cNvSpPr>
          <p:nvPr/>
        </p:nvSpPr>
        <p:spPr bwMode="auto">
          <a:xfrm>
            <a:off x="0" y="5638800"/>
            <a:ext cx="12190413" cy="1251393"/>
          </a:xfrm>
          <a:prstGeom prst="rect">
            <a:avLst/>
          </a:prstGeom>
          <a:solidFill>
            <a:schemeClr val="bg1">
              <a:lumMod val="85000"/>
            </a:schemeClr>
          </a:solidFill>
          <a:ln>
            <a:noFill/>
          </a:ln>
        </p:spPr>
        <p:txBody>
          <a:bodyPr lIns="82770" tIns="41385" rIns="82770" bIns="41385"/>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sp>
        <p:nvSpPr>
          <p:cNvPr id="3" name="Freeform 42"/>
          <p:cNvSpPr/>
          <p:nvPr/>
        </p:nvSpPr>
        <p:spPr bwMode="auto">
          <a:xfrm>
            <a:off x="1937657" y="2634247"/>
            <a:ext cx="2952936" cy="1502324"/>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82770" tIns="41385" rIns="82770" bIns="41385"/>
          <a:lstStyle/>
          <a:p>
            <a:endParaRPr lang="zh-CN" altLang="en-US">
              <a:latin typeface="微软雅黑" panose="020B0503020204020204" pitchFamily="34" charset="-122"/>
              <a:ea typeface="微软雅黑" panose="020B0503020204020204" pitchFamily="34" charset="-122"/>
            </a:endParaRPr>
          </a:p>
        </p:txBody>
      </p:sp>
      <p:sp>
        <p:nvSpPr>
          <p:cNvPr id="4" name="Freeform 42"/>
          <p:cNvSpPr/>
          <p:nvPr/>
        </p:nvSpPr>
        <p:spPr bwMode="auto">
          <a:xfrm flipH="1">
            <a:off x="6988042" y="2623032"/>
            <a:ext cx="3047330" cy="1562545"/>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82770" tIns="41385" rIns="82770" bIns="41385"/>
          <a:lstStyle/>
          <a:p>
            <a:endParaRPr lang="zh-CN" altLang="en-US">
              <a:latin typeface="微软雅黑" panose="020B0503020204020204" pitchFamily="34" charset="-122"/>
              <a:ea typeface="微软雅黑" panose="020B0503020204020204" pitchFamily="34" charset="-122"/>
            </a:endParaRPr>
          </a:p>
        </p:txBody>
      </p:sp>
      <p:sp>
        <p:nvSpPr>
          <p:cNvPr id="9" name="Oval 30"/>
          <p:cNvSpPr>
            <a:spLocks noChangeArrowheads="1"/>
          </p:cNvSpPr>
          <p:nvPr/>
        </p:nvSpPr>
        <p:spPr bwMode="auto">
          <a:xfrm>
            <a:off x="1018796" y="4042188"/>
            <a:ext cx="1995713" cy="2055772"/>
          </a:xfrm>
          <a:prstGeom prst="ellipse">
            <a:avLst/>
          </a:prstGeom>
          <a:solidFill>
            <a:schemeClr val="accent1"/>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dirty="0">
              <a:solidFill>
                <a:schemeClr val="tx1"/>
              </a:solidFill>
              <a:latin typeface="微软雅黑" panose="020B0503020204020204" pitchFamily="34" charset="-122"/>
            </a:endParaRPr>
          </a:p>
        </p:txBody>
      </p:sp>
      <p:grpSp>
        <p:nvGrpSpPr>
          <p:cNvPr id="14" name="组合 40"/>
          <p:cNvGrpSpPr/>
          <p:nvPr/>
        </p:nvGrpSpPr>
        <p:grpSpPr bwMode="auto">
          <a:xfrm>
            <a:off x="8908686" y="3961021"/>
            <a:ext cx="2075896" cy="2078885"/>
            <a:chOff x="0" y="0"/>
            <a:chExt cx="1155700" cy="1155698"/>
          </a:xfrm>
          <a:solidFill>
            <a:schemeClr val="bg1">
              <a:lumMod val="65000"/>
            </a:schemeClr>
          </a:solidFill>
        </p:grpSpPr>
        <p:sp>
          <p:nvSpPr>
            <p:cNvPr id="15" name="Oval 33"/>
            <p:cNvSpPr>
              <a:spLocks noChangeArrowheads="1"/>
            </p:cNvSpPr>
            <p:nvPr/>
          </p:nvSpPr>
          <p:spPr bwMode="auto">
            <a:xfrm>
              <a:off x="0" y="0"/>
              <a:ext cx="1155700" cy="1155698"/>
            </a:xfrm>
            <a:prstGeom prst="ellipse">
              <a:avLst/>
            </a:prstGeom>
            <a:solidFill>
              <a:schemeClr val="accent3"/>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sp>
          <p:nvSpPr>
            <p:cNvPr id="16"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0" name="TextBox 46"/>
          <p:cNvSpPr txBox="1">
            <a:spLocks noChangeArrowheads="1"/>
          </p:cNvSpPr>
          <p:nvPr/>
        </p:nvSpPr>
        <p:spPr bwMode="auto">
          <a:xfrm>
            <a:off x="1937657" y="2152000"/>
            <a:ext cx="1936270" cy="37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0" tIns="41385" rIns="82770" bIns="41385">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900" b="1" dirty="0">
                <a:latin typeface="微软雅黑" panose="020B0503020204020204" pitchFamily="34" charset="-122"/>
              </a:rPr>
              <a:t>滤波</a:t>
            </a:r>
            <a:endParaRPr lang="en-US" altLang="zh-CN" sz="1900" b="1" dirty="0">
              <a:latin typeface="微软雅黑" panose="020B0503020204020204" pitchFamily="34" charset="-122"/>
            </a:endParaRPr>
          </a:p>
        </p:txBody>
      </p:sp>
      <p:sp>
        <p:nvSpPr>
          <p:cNvPr id="21" name="TextBox 47"/>
          <p:cNvSpPr txBox="1">
            <a:spLocks noChangeArrowheads="1"/>
          </p:cNvSpPr>
          <p:nvPr/>
        </p:nvSpPr>
        <p:spPr bwMode="auto">
          <a:xfrm>
            <a:off x="2156628" y="2815812"/>
            <a:ext cx="3581818" cy="77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0" tIns="41385" rIns="82770" bIns="41385">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800" b="1" dirty="0">
                <a:solidFill>
                  <a:schemeClr val="tx1">
                    <a:lumMod val="50000"/>
                    <a:lumOff val="50000"/>
                  </a:schemeClr>
                </a:solidFill>
                <a:latin typeface="微软雅黑" panose="020B0503020204020204" pitchFamily="34" charset="-122"/>
              </a:rPr>
              <a:t>小波分解除噪</a:t>
            </a:r>
            <a:endParaRPr lang="en-US" altLang="zh-CN" sz="1800" b="1" dirty="0">
              <a:solidFill>
                <a:schemeClr val="tx1">
                  <a:lumMod val="50000"/>
                  <a:lumOff val="50000"/>
                </a:schemeClr>
              </a:solidFill>
              <a:latin typeface="微软雅黑" panose="020B0503020204020204" pitchFamily="34" charset="-122"/>
            </a:endParaRPr>
          </a:p>
          <a:p>
            <a:pPr>
              <a:lnSpc>
                <a:spcPct val="120000"/>
              </a:lnSpc>
            </a:pPr>
            <a:r>
              <a:rPr lang="zh-CN" altLang="en-US" sz="1800" b="1" dirty="0">
                <a:solidFill>
                  <a:schemeClr val="tx1">
                    <a:lumMod val="50000"/>
                    <a:lumOff val="50000"/>
                  </a:schemeClr>
                </a:solidFill>
                <a:latin typeface="微软雅黑" panose="020B0503020204020204" pitchFamily="34" charset="-122"/>
              </a:rPr>
              <a:t>小波层数为</a:t>
            </a:r>
            <a:r>
              <a:rPr lang="en-US" altLang="zh-CN" sz="1800" b="1" dirty="0">
                <a:solidFill>
                  <a:schemeClr val="tx1">
                    <a:lumMod val="50000"/>
                    <a:lumOff val="50000"/>
                  </a:schemeClr>
                </a:solidFill>
                <a:latin typeface="微软雅黑" panose="020B0503020204020204" pitchFamily="34" charset="-122"/>
              </a:rPr>
              <a:t>3</a:t>
            </a:r>
            <a:r>
              <a:rPr lang="zh-CN" altLang="en-US" sz="1800" b="1" dirty="0">
                <a:solidFill>
                  <a:schemeClr val="tx1">
                    <a:lumMod val="50000"/>
                    <a:lumOff val="50000"/>
                  </a:schemeClr>
                </a:solidFill>
                <a:latin typeface="微软雅黑" panose="020B0503020204020204" pitchFamily="34" charset="-122"/>
              </a:rPr>
              <a:t>，小波类型为 </a:t>
            </a:r>
            <a:r>
              <a:rPr lang="en-US" altLang="zh-CN" sz="1800" b="1" dirty="0">
                <a:solidFill>
                  <a:schemeClr val="tx1">
                    <a:lumMod val="50000"/>
                    <a:lumOff val="50000"/>
                  </a:schemeClr>
                </a:solidFill>
                <a:latin typeface="微软雅黑" panose="020B0503020204020204" pitchFamily="34" charset="-122"/>
              </a:rPr>
              <a:t>db4</a:t>
            </a:r>
            <a:endParaRPr lang="en-US" altLang="zh-CN" sz="1400" b="1" dirty="0">
              <a:solidFill>
                <a:schemeClr val="tx1">
                  <a:lumMod val="50000"/>
                  <a:lumOff val="50000"/>
                </a:schemeClr>
              </a:solidFill>
              <a:latin typeface="微软雅黑" panose="020B0503020204020204" pitchFamily="34" charset="-122"/>
            </a:endParaRPr>
          </a:p>
        </p:txBody>
      </p:sp>
      <p:sp>
        <p:nvSpPr>
          <p:cNvPr id="22" name="TextBox 48"/>
          <p:cNvSpPr txBox="1">
            <a:spLocks noChangeArrowheads="1"/>
          </p:cNvSpPr>
          <p:nvPr/>
        </p:nvSpPr>
        <p:spPr bwMode="auto">
          <a:xfrm>
            <a:off x="8158312" y="2260782"/>
            <a:ext cx="1938017" cy="37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0" tIns="41385" rIns="82770" bIns="41385">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None/>
            </a:pPr>
            <a:r>
              <a:rPr lang="zh-CN" altLang="en-US" sz="1900" b="1" dirty="0">
                <a:solidFill>
                  <a:schemeClr val="accent3"/>
                </a:solidFill>
                <a:latin typeface="微软雅黑" panose="020B0503020204020204" pitchFamily="34" charset="-122"/>
              </a:rPr>
              <a:t>提取特征</a:t>
            </a:r>
            <a:endParaRPr lang="en-US" altLang="zh-CN" sz="1900" b="1" dirty="0">
              <a:solidFill>
                <a:schemeClr val="accent3"/>
              </a:solidFill>
              <a:latin typeface="微软雅黑" panose="020B0503020204020204" pitchFamily="34" charset="-122"/>
            </a:endParaRPr>
          </a:p>
        </p:txBody>
      </p:sp>
      <p:sp>
        <p:nvSpPr>
          <p:cNvPr id="23" name="TextBox 49"/>
          <p:cNvSpPr txBox="1">
            <a:spLocks noChangeArrowheads="1"/>
          </p:cNvSpPr>
          <p:nvPr/>
        </p:nvSpPr>
        <p:spPr bwMode="auto">
          <a:xfrm>
            <a:off x="6988042" y="2735070"/>
            <a:ext cx="3047329" cy="128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0" tIns="41385" rIns="82770" bIns="41385">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b="1" dirty="0">
                <a:solidFill>
                  <a:schemeClr val="tx1">
                    <a:lumMod val="50000"/>
                    <a:lumOff val="50000"/>
                  </a:schemeClr>
                </a:solidFill>
                <a:latin typeface="微软雅黑" panose="020B0503020204020204" pitchFamily="34" charset="-122"/>
              </a:rPr>
              <a:t>时域特征：</a:t>
            </a:r>
            <a:r>
              <a:rPr lang="en-US" altLang="zh-CN" sz="1600" b="1" dirty="0">
                <a:solidFill>
                  <a:schemeClr val="tx1">
                    <a:lumMod val="50000"/>
                    <a:lumOff val="50000"/>
                  </a:schemeClr>
                </a:solidFill>
                <a:latin typeface="微软雅黑" panose="020B0503020204020204" pitchFamily="34" charset="-122"/>
              </a:rPr>
              <a:t>RMS</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MAV</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VAR</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ZC</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SSC</a:t>
            </a:r>
          </a:p>
          <a:p>
            <a:pPr>
              <a:lnSpc>
                <a:spcPct val="120000"/>
              </a:lnSpc>
            </a:pPr>
            <a:r>
              <a:rPr lang="zh-CN" altLang="en-US" sz="1600" b="1" dirty="0">
                <a:solidFill>
                  <a:schemeClr val="tx1">
                    <a:lumMod val="50000"/>
                    <a:lumOff val="50000"/>
                  </a:schemeClr>
                </a:solidFill>
                <a:latin typeface="微软雅黑" panose="020B0503020204020204" pitchFamily="34" charset="-122"/>
              </a:rPr>
              <a:t>频域特征：</a:t>
            </a:r>
            <a:r>
              <a:rPr lang="en-US" altLang="zh-CN" sz="1600" b="1" dirty="0">
                <a:solidFill>
                  <a:schemeClr val="tx1">
                    <a:lumMod val="50000"/>
                    <a:lumOff val="50000"/>
                  </a:schemeClr>
                </a:solidFill>
                <a:latin typeface="微软雅黑" panose="020B0503020204020204" pitchFamily="34" charset="-122"/>
              </a:rPr>
              <a:t>AM</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CF</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FVAR</a:t>
            </a:r>
            <a:r>
              <a:rPr lang="zh-CN" altLang="en-US" sz="1600" b="1" dirty="0">
                <a:solidFill>
                  <a:schemeClr val="tx1">
                    <a:lumMod val="50000"/>
                    <a:lumOff val="50000"/>
                  </a:schemeClr>
                </a:solidFill>
                <a:latin typeface="微软雅黑" panose="020B0503020204020204" pitchFamily="34" charset="-122"/>
              </a:rPr>
              <a:t>，</a:t>
            </a:r>
            <a:r>
              <a:rPr lang="en-US" altLang="zh-CN" sz="1600" b="1" dirty="0">
                <a:solidFill>
                  <a:schemeClr val="tx1">
                    <a:lumMod val="50000"/>
                    <a:lumOff val="50000"/>
                  </a:schemeClr>
                </a:solidFill>
                <a:latin typeface="微软雅黑" panose="020B0503020204020204" pitchFamily="34" charset="-122"/>
              </a:rPr>
              <a:t>MDF</a:t>
            </a:r>
            <a:endParaRPr lang="zh-CN" altLang="en-US" sz="1600" b="1" dirty="0">
              <a:solidFill>
                <a:schemeClr val="tx1">
                  <a:lumMod val="50000"/>
                  <a:lumOff val="50000"/>
                </a:schemeClr>
              </a:solidFill>
              <a:latin typeface="微软雅黑" panose="020B0503020204020204" pitchFamily="34" charset="-122"/>
            </a:endParaRPr>
          </a:p>
        </p:txBody>
      </p:sp>
      <p:sp>
        <p:nvSpPr>
          <p:cNvPr id="31" name="任意多边形: 形状 30"/>
          <p:cNvSpPr/>
          <p:nvPr/>
        </p:nvSpPr>
        <p:spPr>
          <a:xfrm rot="20422469">
            <a:off x="1530741" y="4847761"/>
            <a:ext cx="1003504" cy="353950"/>
          </a:xfrm>
          <a:custGeom>
            <a:avLst/>
            <a:gdLst>
              <a:gd name="connsiteX0" fmla="*/ 0 w 5159828"/>
              <a:gd name="connsiteY0" fmla="*/ 109664 h 1954252"/>
              <a:gd name="connsiteX1" fmla="*/ 1103085 w 5159828"/>
              <a:gd name="connsiteY1" fmla="*/ 102406 h 1954252"/>
              <a:gd name="connsiteX2" fmla="*/ 1748971 w 5159828"/>
              <a:gd name="connsiteY2" fmla="*/ 1190978 h 1954252"/>
              <a:gd name="connsiteX3" fmla="*/ 2525485 w 5159828"/>
              <a:gd name="connsiteY3" fmla="*/ 1125664 h 1954252"/>
              <a:gd name="connsiteX4" fmla="*/ 3113314 w 5159828"/>
              <a:gd name="connsiteY4" fmla="*/ 1713492 h 1954252"/>
              <a:gd name="connsiteX5" fmla="*/ 3737428 w 5159828"/>
              <a:gd name="connsiteY5" fmla="*/ 1386921 h 1954252"/>
              <a:gd name="connsiteX6" fmla="*/ 4492171 w 5159828"/>
              <a:gd name="connsiteY6" fmla="*/ 1952978 h 1954252"/>
              <a:gd name="connsiteX7" fmla="*/ 5159828 w 5159828"/>
              <a:gd name="connsiteY7" fmla="*/ 1539321 h 19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9828" h="1954252">
                <a:moveTo>
                  <a:pt x="0" y="109664"/>
                </a:moveTo>
                <a:cubicBezTo>
                  <a:pt x="405795" y="15925"/>
                  <a:pt x="811590" y="-77813"/>
                  <a:pt x="1103085" y="102406"/>
                </a:cubicBezTo>
                <a:cubicBezTo>
                  <a:pt x="1394580" y="282625"/>
                  <a:pt x="1511904" y="1020435"/>
                  <a:pt x="1748971" y="1190978"/>
                </a:cubicBezTo>
                <a:cubicBezTo>
                  <a:pt x="1986038" y="1361521"/>
                  <a:pt x="2298095" y="1038578"/>
                  <a:pt x="2525485" y="1125664"/>
                </a:cubicBezTo>
                <a:cubicBezTo>
                  <a:pt x="2752875" y="1212750"/>
                  <a:pt x="2911324" y="1669949"/>
                  <a:pt x="3113314" y="1713492"/>
                </a:cubicBezTo>
                <a:cubicBezTo>
                  <a:pt x="3315304" y="1757035"/>
                  <a:pt x="3507619" y="1347007"/>
                  <a:pt x="3737428" y="1386921"/>
                </a:cubicBezTo>
                <a:cubicBezTo>
                  <a:pt x="3967237" y="1426835"/>
                  <a:pt x="4255104" y="1927578"/>
                  <a:pt x="4492171" y="1952978"/>
                </a:cubicBezTo>
                <a:cubicBezTo>
                  <a:pt x="4729238" y="1978378"/>
                  <a:pt x="5019523" y="1616730"/>
                  <a:pt x="5159828" y="1539321"/>
                </a:cubicBez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009650" y="2477522"/>
            <a:ext cx="4222749" cy="1705345"/>
          </a:xfrm>
          <a:prstGeom prst="rect">
            <a:avLst/>
          </a:prstGeom>
        </p:spPr>
        <p:txBody>
          <a:bodyPr wrap="square" lIns="91382" tIns="45691" rIns="91382" bIns="45691">
            <a:spAutoFit/>
          </a:bodyPr>
          <a:lstStyle/>
          <a:p>
            <a:pPr>
              <a:lnSpc>
                <a:spcPct val="150000"/>
              </a:lnSpc>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b="1" dirty="0">
                <a:solidFill>
                  <a:schemeClr val="tx1">
                    <a:lumMod val="50000"/>
                    <a:lumOff val="50000"/>
                  </a:schemeClr>
                </a:solidFill>
                <a:latin typeface="微软雅黑" panose="020B0503020204020204" pitchFamily="34" charset="-122"/>
                <a:ea typeface="微软雅黑" panose="020B0503020204020204" pitchFamily="34" charset="-122"/>
              </a:rPr>
              <a:t>MATLAB</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的分类学习器测试各种模型对相同数据集（</a:t>
            </a:r>
            <a:r>
              <a:rPr lang="en-US" altLang="zh-CN" b="1"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方向眼动信号原始数据集）的分类效果，选择其中准确率最高的装袋树作为最终的分类模型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 name="标题 1"/>
          <p:cNvSpPr>
            <a:spLocks noGrp="1"/>
          </p:cNvSpPr>
          <p:nvPr>
            <p:ph type="title"/>
          </p:nvPr>
        </p:nvSpPr>
        <p:spPr/>
        <p:txBody>
          <a:bodyPr/>
          <a:lstStyle/>
          <a:p>
            <a:r>
              <a:rPr lang="zh-CN" altLang="en-US" dirty="0"/>
              <a:t>模型选择</a:t>
            </a:r>
          </a:p>
        </p:txBody>
      </p:sp>
      <p:pic>
        <p:nvPicPr>
          <p:cNvPr id="4" name="图片 3"/>
          <p:cNvPicPr>
            <a:picLocks noChangeAspect="1"/>
          </p:cNvPicPr>
          <p:nvPr/>
        </p:nvPicPr>
        <p:blipFill>
          <a:blip r:embed="rId3"/>
          <a:stretch>
            <a:fillRect/>
          </a:stretch>
        </p:blipFill>
        <p:spPr>
          <a:xfrm>
            <a:off x="6322751" y="383737"/>
            <a:ext cx="3718666" cy="63062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39388" y="2160829"/>
            <a:ext cx="2625728" cy="2583180"/>
          </a:xfrm>
          <a:prstGeom prst="rect">
            <a:avLst/>
          </a:prstGeom>
        </p:spPr>
        <p:txBody>
          <a:bodyPr wrap="square" lIns="91382" tIns="45691" rIns="91382" bIns="45691">
            <a:spAutoFit/>
          </a:bodyPr>
          <a:lstStyle/>
          <a:p>
            <a:pPr>
              <a:lnSpc>
                <a:spcPct val="150000"/>
              </a:lnSpc>
            </a:pPr>
            <a:r>
              <a:rPr lang="zh-CN" altLang="en-US" b="1" dirty="0">
                <a:solidFill>
                  <a:srgbClr val="7F7F7F"/>
                </a:solidFill>
                <a:latin typeface="微软雅黑" panose="020B0503020204020204" pitchFamily="34" charset="-122"/>
                <a:ea typeface="微软雅黑" panose="020B0503020204020204" pitchFamily="34" charset="-122"/>
              </a:rPr>
              <a:t>提取特征，训练模型。经测试调整，使用集成</a:t>
            </a:r>
            <a:r>
              <a:rPr lang="en-US" altLang="zh-CN" b="1" dirty="0">
                <a:solidFill>
                  <a:srgbClr val="7F7F7F"/>
                </a:solidFill>
                <a:latin typeface="微软雅黑" panose="020B0503020204020204" pitchFamily="34" charset="-122"/>
                <a:ea typeface="微软雅黑" panose="020B0503020204020204" pitchFamily="34" charset="-122"/>
              </a:rPr>
              <a:t>100</a:t>
            </a:r>
            <a:r>
              <a:rPr lang="zh-CN" altLang="en-US" b="1" dirty="0">
                <a:solidFill>
                  <a:srgbClr val="7F7F7F"/>
                </a:solidFill>
                <a:latin typeface="微软雅黑" panose="020B0503020204020204" pitchFamily="34" charset="-122"/>
                <a:ea typeface="微软雅黑" panose="020B0503020204020204" pitchFamily="34" charset="-122"/>
              </a:rPr>
              <a:t>个决策树</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的袋装树模型进行训练，得到如右图所示的</a:t>
            </a:r>
            <a:r>
              <a:rPr lang="en-US" altLang="zh-CN" b="1" dirty="0">
                <a:solidFill>
                  <a:schemeClr val="tx1">
                    <a:lumMod val="50000"/>
                    <a:lumOff val="50000"/>
                  </a:schemeClr>
                </a:solidFill>
                <a:latin typeface="微软雅黑" panose="020B0503020204020204" pitchFamily="34" charset="-122"/>
                <a:ea typeface="微软雅黑" panose="020B0503020204020204" pitchFamily="34" charset="-122"/>
              </a:rPr>
              <a:t>18</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个特征参与决策的决策树</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 name="标题 1"/>
          <p:cNvSpPr>
            <a:spLocks noGrp="1"/>
          </p:cNvSpPr>
          <p:nvPr>
            <p:ph type="title"/>
          </p:nvPr>
        </p:nvSpPr>
        <p:spPr/>
        <p:txBody>
          <a:bodyPr/>
          <a:lstStyle/>
          <a:p>
            <a:r>
              <a:rPr lang="zh-CN" altLang="en-US" dirty="0"/>
              <a:t>模型训练</a:t>
            </a:r>
          </a:p>
        </p:txBody>
      </p:sp>
      <p:pic>
        <p:nvPicPr>
          <p:cNvPr id="3" name="图片 2"/>
          <p:cNvPicPr>
            <a:picLocks noChangeAspect="1"/>
          </p:cNvPicPr>
          <p:nvPr/>
        </p:nvPicPr>
        <p:blipFill>
          <a:blip r:embed="rId3"/>
          <a:stretch>
            <a:fillRect/>
          </a:stretch>
        </p:blipFill>
        <p:spPr>
          <a:xfrm>
            <a:off x="3293915" y="1265563"/>
            <a:ext cx="8111086" cy="48478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7251888" y="2600064"/>
            <a:ext cx="3797112" cy="2807890"/>
          </a:xfrm>
          <a:prstGeom prst="rect">
            <a:avLst/>
          </a:prstGeom>
        </p:spPr>
        <p:txBody>
          <a:bodyPr wrap="square" lIns="91382" tIns="45691" rIns="91382" bIns="45691">
            <a:spAutoFit/>
          </a:bodyPr>
          <a:lstStyle/>
          <a:p>
            <a:pPr>
              <a:lnSpc>
                <a:spcPct val="15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使用训练好的袋装树模型对数据集进行验证</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endParaRPr>
          </a:p>
          <a:p>
            <a:pPr>
              <a:lnSpc>
                <a:spcPct val="15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在</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6</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折交叉验证下，集成</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100</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个决策树的袋装树模型的分类准确率达到</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rPr>
              <a:t>93%</a:t>
            </a:r>
          </a:p>
        </p:txBody>
      </p:sp>
      <p:sp>
        <p:nvSpPr>
          <p:cNvPr id="2" name="标题 1"/>
          <p:cNvSpPr>
            <a:spLocks noGrp="1"/>
          </p:cNvSpPr>
          <p:nvPr>
            <p:ph type="title"/>
          </p:nvPr>
        </p:nvSpPr>
        <p:spPr/>
        <p:txBody>
          <a:bodyPr/>
          <a:lstStyle/>
          <a:p>
            <a:r>
              <a:rPr lang="zh-CN" altLang="en-US" dirty="0"/>
              <a:t>结果展示</a:t>
            </a:r>
          </a:p>
        </p:txBody>
      </p:sp>
      <p:pic>
        <p:nvPicPr>
          <p:cNvPr id="4" name="图片 3"/>
          <p:cNvPicPr>
            <a:picLocks noChangeAspect="1"/>
          </p:cNvPicPr>
          <p:nvPr/>
        </p:nvPicPr>
        <p:blipFill rotWithShape="1">
          <a:blip r:embed="rId3"/>
          <a:srcRect t="25700"/>
          <a:stretch/>
        </p:blipFill>
        <p:spPr>
          <a:xfrm>
            <a:off x="854186" y="1843889"/>
            <a:ext cx="5409243" cy="40955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descr="e7d195523061f1c0328eee58866a2c96cef83cb5d7e8264eD65FB5D2354A91F359B7105383B69D524259A334A3200F36813883930A71B82EE2EA40F90FB214134A4A98ADE1E0FC8B02277D03E7C388C887E495ADB25A8A36914F4F516700F1B9866486B0B2759A56DBC4E39DE330A6B2B286C491000EAA6F96918AB630E04D1CC7A2D4FCFAC01A25"/>
          <p:cNvSpPr txBox="1"/>
          <p:nvPr/>
        </p:nvSpPr>
        <p:spPr>
          <a:xfrm>
            <a:off x="6583103" y="1492322"/>
            <a:ext cx="1967870" cy="1861185"/>
          </a:xfrm>
          <a:prstGeom prst="rect">
            <a:avLst/>
          </a:prstGeom>
          <a:noFill/>
        </p:spPr>
        <p:txBody>
          <a:bodyPr wrap="square" rtlCol="0">
            <a:spAutoFit/>
          </a:bodyPr>
          <a:lstStyle/>
          <a:p>
            <a:pPr algn="ctr"/>
            <a:r>
              <a:rPr lang="en-US" altLang="zh-CN" sz="11500" b="1" dirty="0">
                <a:solidFill>
                  <a:srgbClr val="4B614C"/>
                </a:solidFill>
                <a:latin typeface="Agency FB" panose="020B0503020202020204" pitchFamily="34" charset="0"/>
              </a:rPr>
              <a:t>04</a:t>
            </a:r>
            <a:endParaRPr lang="zh-CN" altLang="en-US" sz="11500" b="1" dirty="0">
              <a:solidFill>
                <a:srgbClr val="4B614C"/>
              </a:solidFill>
              <a:latin typeface="Agency FB" panose="020B0503020202020204" pitchFamily="34" charset="0"/>
            </a:endParaRPr>
          </a:p>
        </p:txBody>
      </p:sp>
      <p:sp>
        <p:nvSpPr>
          <p:cNvPr id="9" name="1"/>
          <p:cNvSpPr txBox="1"/>
          <p:nvPr/>
        </p:nvSpPr>
        <p:spPr>
          <a:xfrm>
            <a:off x="4793310" y="3462874"/>
            <a:ext cx="5547457" cy="768350"/>
          </a:xfrm>
          <a:prstGeom prst="rect">
            <a:avLst/>
          </a:prstGeom>
          <a:noFill/>
        </p:spPr>
        <p:txBody>
          <a:bodyPr wrap="square" rtlCol="0">
            <a:spAutoFit/>
            <a:scene3d>
              <a:camera prst="orthographicFront"/>
              <a:lightRig rig="threePt" dir="t"/>
            </a:scene3d>
            <a:sp3d contourW="6350"/>
          </a:bodyPr>
          <a:lstStyle/>
          <a:p>
            <a:pPr algn="ctr"/>
            <a:r>
              <a:rPr lang="zh-CN" altLang="en-US" sz="4400" b="1" dirty="0">
                <a:solidFill>
                  <a:schemeClr val="tx2"/>
                </a:solidFill>
              </a:rPr>
              <a:t>控制算法介绍</a:t>
            </a:r>
            <a:r>
              <a:rPr lang="en-US" altLang="zh-CN" sz="4400" b="1" dirty="0">
                <a:solidFill>
                  <a:schemeClr val="tx2"/>
                </a:solidFill>
              </a:rPr>
              <a:t> </a:t>
            </a:r>
          </a:p>
        </p:txBody>
      </p:sp>
      <p:cxnSp>
        <p:nvCxnSpPr>
          <p:cNvPr id="10" name="直接连接符 9"/>
          <p:cNvCxnSpPr/>
          <p:nvPr/>
        </p:nvCxnSpPr>
        <p:spPr>
          <a:xfrm>
            <a:off x="5673387" y="3354370"/>
            <a:ext cx="3787302"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从输入信号中获取有效信号</a:t>
            </a:r>
          </a:p>
        </p:txBody>
      </p:sp>
      <p:pic>
        <p:nvPicPr>
          <p:cNvPr id="13" name="图片 12"/>
          <p:cNvPicPr>
            <a:picLocks noChangeAspect="1"/>
          </p:cNvPicPr>
          <p:nvPr/>
        </p:nvPicPr>
        <p:blipFill rotWithShape="1">
          <a:blip r:embed="rId3"/>
          <a:srcRect r="805"/>
          <a:stretch/>
        </p:blipFill>
        <p:spPr>
          <a:xfrm>
            <a:off x="3489957" y="1627649"/>
            <a:ext cx="4566073" cy="1529715"/>
          </a:xfrm>
          <a:prstGeom prst="rect">
            <a:avLst/>
          </a:prstGeom>
        </p:spPr>
      </p:pic>
      <p:pic>
        <p:nvPicPr>
          <p:cNvPr id="17" name="图片 16"/>
          <p:cNvPicPr>
            <a:picLocks noChangeAspect="1"/>
          </p:cNvPicPr>
          <p:nvPr/>
        </p:nvPicPr>
        <p:blipFill>
          <a:blip r:embed="rId4"/>
          <a:stretch>
            <a:fillRect/>
          </a:stretch>
        </p:blipFill>
        <p:spPr>
          <a:xfrm>
            <a:off x="6415190" y="1968147"/>
            <a:ext cx="1647190" cy="889635"/>
          </a:xfrm>
          <a:prstGeom prst="rect">
            <a:avLst/>
          </a:prstGeom>
        </p:spPr>
      </p:pic>
      <p:cxnSp>
        <p:nvCxnSpPr>
          <p:cNvPr id="33" name="直接箭头连接符 32"/>
          <p:cNvCxnSpPr/>
          <p:nvPr/>
        </p:nvCxnSpPr>
        <p:spPr>
          <a:xfrm>
            <a:off x="4190997" y="4954414"/>
            <a:ext cx="2557145"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4190997" y="4543569"/>
            <a:ext cx="2798445" cy="368300"/>
          </a:xfrm>
          <a:prstGeom prst="rect">
            <a:avLst/>
          </a:prstGeom>
          <a:noFill/>
        </p:spPr>
        <p:txBody>
          <a:bodyPr wrap="square" rtlCol="0">
            <a:spAutoFit/>
          </a:bodyPr>
          <a:lstStyle/>
          <a:p>
            <a:r>
              <a:rPr lang="zh-CN" altLang="en-US" dirty="0"/>
              <a:t>判断是否超过能量阈值</a:t>
            </a:r>
          </a:p>
        </p:txBody>
      </p:sp>
      <p:sp>
        <p:nvSpPr>
          <p:cNvPr id="35" name="左大括号 34"/>
          <p:cNvSpPr/>
          <p:nvPr/>
        </p:nvSpPr>
        <p:spPr>
          <a:xfrm>
            <a:off x="6946262" y="3984769"/>
            <a:ext cx="373380" cy="1938020"/>
          </a:xfrm>
          <a:prstGeom prst="leftBrace">
            <a:avLst/>
          </a:prstGeom>
          <a:ln w="38100"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6" name="文本框 35"/>
          <p:cNvSpPr txBox="1"/>
          <p:nvPr/>
        </p:nvSpPr>
        <p:spPr>
          <a:xfrm>
            <a:off x="7517762" y="3972069"/>
            <a:ext cx="2830830" cy="369332"/>
          </a:xfrm>
          <a:prstGeom prst="rect">
            <a:avLst/>
          </a:prstGeom>
          <a:noFill/>
        </p:spPr>
        <p:txBody>
          <a:bodyPr wrap="square" rtlCol="0">
            <a:spAutoFit/>
          </a:bodyPr>
          <a:lstStyle/>
          <a:p>
            <a:r>
              <a:rPr lang="zh-CN" altLang="en-US" dirty="0"/>
              <a:t>超过阈值，成为候选信号</a:t>
            </a:r>
          </a:p>
        </p:txBody>
      </p:sp>
      <p:sp>
        <p:nvSpPr>
          <p:cNvPr id="39" name="文本框 38"/>
          <p:cNvSpPr txBox="1"/>
          <p:nvPr/>
        </p:nvSpPr>
        <p:spPr>
          <a:xfrm>
            <a:off x="7517762" y="5431934"/>
            <a:ext cx="2830830" cy="646331"/>
          </a:xfrm>
          <a:prstGeom prst="rect">
            <a:avLst/>
          </a:prstGeom>
          <a:noFill/>
        </p:spPr>
        <p:txBody>
          <a:bodyPr wrap="square" rtlCol="0">
            <a:spAutoFit/>
          </a:bodyPr>
          <a:lstStyle/>
          <a:p>
            <a:r>
              <a:rPr lang="zh-CN" altLang="en-US" dirty="0"/>
              <a:t>未到阈值，则判断下一个信号片段是否超过阈值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417 -0.00486 L -0.35586 0.36852 " pathEditMode="relative" rAng="0" ptsTypes="AA">
                                      <p:cBhvr>
                                        <p:cTn id="6" dur="1000" fill="hold"/>
                                        <p:tgtEl>
                                          <p:spTgt spid="17"/>
                                        </p:tgtEl>
                                        <p:attrNameLst>
                                          <p:attrName>ppt_x</p:attrName>
                                          <p:attrName>ppt_y</p:attrName>
                                        </p:attrNameLst>
                                      </p:cBhvr>
                                      <p:rCtr x="-18008" y="18657"/>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ldLvl="0" animBg="1"/>
      <p:bldP spid="36"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光标控制</a:t>
            </a:r>
          </a:p>
        </p:txBody>
      </p:sp>
      <p:pic>
        <p:nvPicPr>
          <p:cNvPr id="3" name="图片 2"/>
          <p:cNvPicPr>
            <a:picLocks noChangeAspect="1"/>
          </p:cNvPicPr>
          <p:nvPr/>
        </p:nvPicPr>
        <p:blipFill>
          <a:blip r:embed="rId3"/>
          <a:stretch>
            <a:fillRect/>
          </a:stretch>
        </p:blipFill>
        <p:spPr>
          <a:xfrm>
            <a:off x="399590" y="2460572"/>
            <a:ext cx="1647190" cy="889635"/>
          </a:xfrm>
          <a:prstGeom prst="rect">
            <a:avLst/>
          </a:prstGeom>
        </p:spPr>
      </p:pic>
      <p:sp>
        <p:nvSpPr>
          <p:cNvPr id="4" name="文本框 3"/>
          <p:cNvSpPr txBox="1"/>
          <p:nvPr/>
        </p:nvSpPr>
        <p:spPr>
          <a:xfrm>
            <a:off x="689785" y="3433392"/>
            <a:ext cx="1202055" cy="368300"/>
          </a:xfrm>
          <a:prstGeom prst="rect">
            <a:avLst/>
          </a:prstGeom>
          <a:noFill/>
        </p:spPr>
        <p:txBody>
          <a:bodyPr wrap="square" rtlCol="0" anchor="t">
            <a:spAutoFit/>
          </a:bodyPr>
          <a:lstStyle/>
          <a:p>
            <a:r>
              <a:rPr lang="zh-CN" altLang="en-US" dirty="0">
                <a:sym typeface="+mn-ea"/>
              </a:rPr>
              <a:t>候选信号</a:t>
            </a:r>
          </a:p>
        </p:txBody>
      </p:sp>
      <p:sp>
        <p:nvSpPr>
          <p:cNvPr id="8" name="文本框 7"/>
          <p:cNvSpPr txBox="1"/>
          <p:nvPr/>
        </p:nvSpPr>
        <p:spPr>
          <a:xfrm>
            <a:off x="2774110" y="2595121"/>
            <a:ext cx="2215515" cy="70675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000" dirty="0"/>
              <a:t>机器学习模型</a:t>
            </a:r>
          </a:p>
          <a:p>
            <a:pPr algn="ctr"/>
            <a:r>
              <a:rPr lang="zh-CN" altLang="en-US" sz="2000" dirty="0"/>
              <a:t>（五个指令动作）</a:t>
            </a:r>
          </a:p>
        </p:txBody>
      </p:sp>
      <p:sp>
        <p:nvSpPr>
          <p:cNvPr id="12" name="左大括号 11"/>
          <p:cNvSpPr/>
          <p:nvPr/>
        </p:nvSpPr>
        <p:spPr>
          <a:xfrm>
            <a:off x="5142128" y="1505487"/>
            <a:ext cx="471805" cy="4565015"/>
          </a:xfrm>
          <a:prstGeom prst="leftBrace">
            <a:avLst>
              <a:gd name="adj1" fmla="val 241890"/>
              <a:gd name="adj2" fmla="val 29322"/>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18" name="图片 17" descr="R-C"/>
          <p:cNvPicPr>
            <a:picLocks noChangeAspect="1"/>
          </p:cNvPicPr>
          <p:nvPr/>
        </p:nvPicPr>
        <p:blipFill>
          <a:blip r:embed="rId4"/>
          <a:stretch>
            <a:fillRect/>
          </a:stretch>
        </p:blipFill>
        <p:spPr>
          <a:xfrm>
            <a:off x="5822689" y="1133611"/>
            <a:ext cx="1534795" cy="1115695"/>
          </a:xfrm>
          <a:prstGeom prst="rect">
            <a:avLst/>
          </a:prstGeom>
        </p:spPr>
      </p:pic>
      <p:sp>
        <p:nvSpPr>
          <p:cNvPr id="19" name="文本框 18"/>
          <p:cNvSpPr txBox="1"/>
          <p:nvPr/>
        </p:nvSpPr>
        <p:spPr>
          <a:xfrm>
            <a:off x="6252584" y="2374401"/>
            <a:ext cx="1217930" cy="368300"/>
          </a:xfrm>
          <a:prstGeom prst="rect">
            <a:avLst/>
          </a:prstGeom>
          <a:noFill/>
        </p:spPr>
        <p:txBody>
          <a:bodyPr wrap="square" rtlCol="0">
            <a:spAutoFit/>
          </a:bodyPr>
          <a:lstStyle/>
          <a:p>
            <a:r>
              <a:rPr lang="zh-CN" altLang="en-US"/>
              <a:t>眨眼</a:t>
            </a:r>
          </a:p>
        </p:txBody>
      </p:sp>
      <p:pic>
        <p:nvPicPr>
          <p:cNvPr id="21" name="图片 20" descr="13a139893668264e75bc0a0d8e75d96e"/>
          <p:cNvPicPr>
            <a:picLocks noChangeAspect="1"/>
          </p:cNvPicPr>
          <p:nvPr/>
        </p:nvPicPr>
        <p:blipFill>
          <a:blip r:embed="rId5"/>
          <a:stretch>
            <a:fillRect/>
          </a:stretch>
        </p:blipFill>
        <p:spPr>
          <a:xfrm>
            <a:off x="8774804" y="567191"/>
            <a:ext cx="2048510" cy="2048510"/>
          </a:xfrm>
          <a:prstGeom prst="rect">
            <a:avLst/>
          </a:prstGeom>
        </p:spPr>
      </p:pic>
      <p:sp>
        <p:nvSpPr>
          <p:cNvPr id="22" name="文本框 21"/>
          <p:cNvSpPr txBox="1"/>
          <p:nvPr/>
        </p:nvSpPr>
        <p:spPr>
          <a:xfrm>
            <a:off x="9631419" y="2374401"/>
            <a:ext cx="1217930" cy="368300"/>
          </a:xfrm>
          <a:prstGeom prst="rect">
            <a:avLst/>
          </a:prstGeom>
          <a:noFill/>
        </p:spPr>
        <p:txBody>
          <a:bodyPr wrap="square" rtlCol="0">
            <a:spAutoFit/>
          </a:bodyPr>
          <a:lstStyle/>
          <a:p>
            <a:r>
              <a:rPr lang="zh-CN" altLang="en-US"/>
              <a:t>点击</a:t>
            </a:r>
          </a:p>
        </p:txBody>
      </p:sp>
      <p:pic>
        <p:nvPicPr>
          <p:cNvPr id="5" name="图片 4" descr="t01f6e3b1deb0767037"/>
          <p:cNvPicPr>
            <a:picLocks noChangeAspect="1"/>
          </p:cNvPicPr>
          <p:nvPr/>
        </p:nvPicPr>
        <p:blipFill>
          <a:blip r:embed="rId6"/>
          <a:stretch>
            <a:fillRect/>
          </a:stretch>
        </p:blipFill>
        <p:spPr>
          <a:xfrm>
            <a:off x="6366884" y="4257811"/>
            <a:ext cx="1317625" cy="1317625"/>
          </a:xfrm>
          <a:prstGeom prst="rect">
            <a:avLst/>
          </a:prstGeom>
        </p:spPr>
      </p:pic>
      <p:sp>
        <p:nvSpPr>
          <p:cNvPr id="6" name="右箭头 5"/>
          <p:cNvSpPr/>
          <p:nvPr/>
        </p:nvSpPr>
        <p:spPr>
          <a:xfrm>
            <a:off x="7705464" y="4673736"/>
            <a:ext cx="725170" cy="485775"/>
          </a:xfrm>
          <a:prstGeom prst="rightArrow">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右箭头 8"/>
          <p:cNvSpPr/>
          <p:nvPr/>
        </p:nvSpPr>
        <p:spPr>
          <a:xfrm rot="5400000">
            <a:off x="6665969" y="5727201"/>
            <a:ext cx="725170" cy="485775"/>
          </a:xfrm>
          <a:prstGeom prst="rightArrow">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右箭头 9"/>
          <p:cNvSpPr/>
          <p:nvPr/>
        </p:nvSpPr>
        <p:spPr>
          <a:xfrm rot="10800000">
            <a:off x="5589009" y="4664211"/>
            <a:ext cx="725170" cy="485775"/>
          </a:xfrm>
          <a:prstGeom prst="rightArrow">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右箭头 10"/>
          <p:cNvSpPr/>
          <p:nvPr/>
        </p:nvSpPr>
        <p:spPr>
          <a:xfrm rot="16200000">
            <a:off x="6664699" y="3657736"/>
            <a:ext cx="725170" cy="485775"/>
          </a:xfrm>
          <a:prstGeom prst="rightArrow">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5561069" y="6331721"/>
            <a:ext cx="2964180" cy="368300"/>
          </a:xfrm>
          <a:prstGeom prst="rect">
            <a:avLst/>
          </a:prstGeom>
          <a:noFill/>
        </p:spPr>
        <p:txBody>
          <a:bodyPr wrap="square" rtlCol="0">
            <a:spAutoFit/>
          </a:bodyPr>
          <a:lstStyle/>
          <a:p>
            <a:r>
              <a:rPr lang="zh-CN" altLang="en-US"/>
              <a:t>眼球向上、下、左、右移动</a:t>
            </a:r>
          </a:p>
        </p:txBody>
      </p:sp>
      <p:sp>
        <p:nvSpPr>
          <p:cNvPr id="15" name="文本框 14"/>
          <p:cNvSpPr txBox="1"/>
          <p:nvPr/>
        </p:nvSpPr>
        <p:spPr>
          <a:xfrm>
            <a:off x="9933044" y="4673736"/>
            <a:ext cx="1667510" cy="398780"/>
          </a:xfrm>
          <a:prstGeom prst="rect">
            <a:avLst/>
          </a:prstGeom>
          <a:noFill/>
          <a:ln w="28575" cmpd="sng">
            <a:solidFill>
              <a:schemeClr val="tx1"/>
            </a:solidFill>
            <a:prstDash val="solid"/>
          </a:ln>
        </p:spPr>
        <p:txBody>
          <a:bodyPr wrap="square" rtlCol="0">
            <a:spAutoFit/>
          </a:bodyPr>
          <a:lstStyle/>
          <a:p>
            <a:pPr algn="ctr"/>
            <a:r>
              <a:rPr lang="zh-CN" altLang="en-US" sz="2000"/>
              <a:t>后续程序</a:t>
            </a:r>
          </a:p>
        </p:txBody>
      </p:sp>
      <p:sp>
        <p:nvSpPr>
          <p:cNvPr id="16" name="文本框 15"/>
          <p:cNvSpPr txBox="1"/>
          <p:nvPr/>
        </p:nvSpPr>
        <p:spPr>
          <a:xfrm>
            <a:off x="948875" y="4536687"/>
            <a:ext cx="3757295" cy="368300"/>
          </a:xfrm>
          <a:prstGeom prst="rect">
            <a:avLst/>
          </a:prstGeom>
          <a:noFill/>
        </p:spPr>
        <p:txBody>
          <a:bodyPr wrap="square" rtlCol="0">
            <a:spAutoFit/>
          </a:bodyPr>
          <a:lstStyle/>
          <a:p>
            <a:r>
              <a:rPr lang="zh-CN" altLang="en-US" i="1" dirty="0"/>
              <a:t>使用</a:t>
            </a:r>
            <a:r>
              <a:rPr lang="en-US" altLang="zh-CN" i="1" dirty="0"/>
              <a:t> </a:t>
            </a:r>
            <a:r>
              <a:rPr i="1" dirty="0" err="1"/>
              <a:t>java.awt.Robot</a:t>
            </a:r>
            <a:r>
              <a:rPr lang="zh-CN" i="1" dirty="0"/>
              <a:t>包</a:t>
            </a:r>
            <a:r>
              <a:rPr lang="en-US" altLang="zh-CN" i="1" dirty="0"/>
              <a:t> </a:t>
            </a:r>
            <a:r>
              <a:rPr lang="zh-CN" i="1" dirty="0"/>
              <a:t>控制光标</a:t>
            </a:r>
          </a:p>
        </p:txBody>
      </p:sp>
      <p:sp>
        <p:nvSpPr>
          <p:cNvPr id="17" name="箭头: 右 16">
            <a:extLst>
              <a:ext uri="{FF2B5EF4-FFF2-40B4-BE49-F238E27FC236}">
                <a16:creationId xmlns:a16="http://schemas.microsoft.com/office/drawing/2014/main" id="{DB11B867-0117-90F6-CBD2-AA0776929F93}"/>
              </a:ext>
            </a:extLst>
          </p:cNvPr>
          <p:cNvSpPr/>
          <p:nvPr/>
        </p:nvSpPr>
        <p:spPr>
          <a:xfrm>
            <a:off x="2120885" y="2841311"/>
            <a:ext cx="579120" cy="213756"/>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2AF28DE8-1591-B4B1-D714-4716257262F1}"/>
              </a:ext>
            </a:extLst>
          </p:cNvPr>
          <p:cNvSpPr/>
          <p:nvPr/>
        </p:nvSpPr>
        <p:spPr>
          <a:xfrm>
            <a:off x="7916682" y="1601037"/>
            <a:ext cx="579120" cy="213756"/>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AFA512D2-E44E-D2C1-125D-17B66C20E49C}"/>
              </a:ext>
            </a:extLst>
          </p:cNvPr>
          <p:cNvSpPr/>
          <p:nvPr/>
        </p:nvSpPr>
        <p:spPr>
          <a:xfrm>
            <a:off x="8962764" y="4816413"/>
            <a:ext cx="579120" cy="213756"/>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654896" y="1850277"/>
            <a:ext cx="4186828" cy="539983"/>
            <a:chOff x="3303678" y="1772209"/>
            <a:chExt cx="3140530" cy="539983"/>
          </a:xfrm>
        </p:grpSpPr>
        <p:sp>
          <p:nvSpPr>
            <p:cNvPr id="14" name="TextBox 11"/>
            <p:cNvSpPr txBox="1"/>
            <p:nvPr/>
          </p:nvSpPr>
          <p:spPr>
            <a:xfrm>
              <a:off x="3303678" y="1772209"/>
              <a:ext cx="3140530" cy="507831"/>
            </a:xfrm>
            <a:prstGeom prst="rect">
              <a:avLst/>
            </a:prstGeom>
            <a:noFill/>
          </p:spPr>
          <p:txBody>
            <a:bodyPr wrap="square" rtlCol="0">
              <a:spAutoFit/>
            </a:bodyPr>
            <a:lstStyle/>
            <a:p>
              <a:r>
                <a:rPr lang="zh-CN" altLang="en-US" sz="2700" b="1" dirty="0">
                  <a:solidFill>
                    <a:schemeClr val="accent1"/>
                  </a:solidFill>
                </a:rPr>
                <a:t>项目背景与成果</a:t>
              </a:r>
            </a:p>
          </p:txBody>
        </p:sp>
        <p:cxnSp>
          <p:nvCxnSpPr>
            <p:cNvPr id="15" name="直接连接符 14"/>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7654896" y="2652035"/>
            <a:ext cx="4186828" cy="539400"/>
            <a:chOff x="3303678" y="2574743"/>
            <a:chExt cx="3140530" cy="539400"/>
          </a:xfrm>
        </p:grpSpPr>
        <p:sp>
          <p:nvSpPr>
            <p:cNvPr id="17" name="TextBox 47"/>
            <p:cNvSpPr txBox="1"/>
            <p:nvPr/>
          </p:nvSpPr>
          <p:spPr>
            <a:xfrm>
              <a:off x="3303678" y="2574743"/>
              <a:ext cx="3140530" cy="506730"/>
            </a:xfrm>
            <a:prstGeom prst="rect">
              <a:avLst/>
            </a:prstGeom>
            <a:noFill/>
          </p:spPr>
          <p:txBody>
            <a:bodyPr wrap="square" rtlCol="0">
              <a:spAutoFit/>
            </a:bodyPr>
            <a:lstStyle/>
            <a:p>
              <a:r>
                <a:rPr lang="zh-CN" altLang="en-US" sz="2700" b="1" dirty="0">
                  <a:solidFill>
                    <a:schemeClr val="tx2"/>
                  </a:solidFill>
                </a:rPr>
                <a:t>数据采集</a:t>
              </a:r>
            </a:p>
          </p:txBody>
        </p:sp>
        <p:cxnSp>
          <p:nvCxnSpPr>
            <p:cNvPr id="18" name="直接连接符 17"/>
            <p:cNvCxnSpPr/>
            <p:nvPr/>
          </p:nvCxnSpPr>
          <p:spPr>
            <a:xfrm>
              <a:off x="3419872" y="311414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7654896" y="3453214"/>
            <a:ext cx="4186828" cy="550163"/>
            <a:chOff x="3303678" y="3377277"/>
            <a:chExt cx="3140530" cy="550163"/>
          </a:xfrm>
        </p:grpSpPr>
        <p:sp>
          <p:nvSpPr>
            <p:cNvPr id="20" name="TextBox 51"/>
            <p:cNvSpPr txBox="1"/>
            <p:nvPr/>
          </p:nvSpPr>
          <p:spPr>
            <a:xfrm>
              <a:off x="3303678" y="3377277"/>
              <a:ext cx="3140530" cy="506730"/>
            </a:xfrm>
            <a:prstGeom prst="rect">
              <a:avLst/>
            </a:prstGeom>
            <a:noFill/>
          </p:spPr>
          <p:txBody>
            <a:bodyPr wrap="square" rtlCol="0">
              <a:spAutoFit/>
            </a:bodyPr>
            <a:lstStyle/>
            <a:p>
              <a:r>
                <a:rPr lang="zh-CN" altLang="en-US" sz="2700" b="1" dirty="0">
                  <a:solidFill>
                    <a:schemeClr val="bg2"/>
                  </a:solidFill>
                </a:rPr>
                <a:t>预处理与模式识别</a:t>
              </a:r>
            </a:p>
          </p:txBody>
        </p:sp>
        <p:cxnSp>
          <p:nvCxnSpPr>
            <p:cNvPr id="21" name="直接连接符 20"/>
            <p:cNvCxnSpPr/>
            <p:nvPr/>
          </p:nvCxnSpPr>
          <p:spPr>
            <a:xfrm>
              <a:off x="3419872" y="3927440"/>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7655531" y="4256263"/>
            <a:ext cx="4186828" cy="532648"/>
            <a:chOff x="3303678" y="4179811"/>
            <a:chExt cx="3140530" cy="532648"/>
          </a:xfrm>
        </p:grpSpPr>
        <p:sp>
          <p:nvSpPr>
            <p:cNvPr id="23" name="TextBox 55"/>
            <p:cNvSpPr txBox="1"/>
            <p:nvPr/>
          </p:nvSpPr>
          <p:spPr>
            <a:xfrm>
              <a:off x="3303678" y="4179811"/>
              <a:ext cx="3140530" cy="506730"/>
            </a:xfrm>
            <a:prstGeom prst="rect">
              <a:avLst/>
            </a:prstGeom>
            <a:noFill/>
          </p:spPr>
          <p:txBody>
            <a:bodyPr wrap="square" rtlCol="0">
              <a:spAutoFit/>
            </a:bodyPr>
            <a:lstStyle/>
            <a:p>
              <a:r>
                <a:rPr lang="zh-CN" altLang="en-US" sz="2700" b="1" dirty="0">
                  <a:solidFill>
                    <a:schemeClr val="tx2"/>
                  </a:solidFill>
                </a:rPr>
                <a:t>控制算法</a:t>
              </a:r>
            </a:p>
          </p:txBody>
        </p:sp>
        <p:cxnSp>
          <p:nvCxnSpPr>
            <p:cNvPr id="24" name="直接连接符 23"/>
            <p:cNvCxnSpPr/>
            <p:nvPr/>
          </p:nvCxnSpPr>
          <p:spPr>
            <a:xfrm>
              <a:off x="3419872" y="4712459"/>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6886912" y="1834808"/>
            <a:ext cx="671987" cy="672075"/>
            <a:chOff x="2996006" y="1408021"/>
            <a:chExt cx="504056" cy="504056"/>
          </a:xfrm>
        </p:grpSpPr>
        <p:sp>
          <p:nvSpPr>
            <p:cNvPr id="29" name="椭圆 28"/>
            <p:cNvSpPr/>
            <p:nvPr/>
          </p:nvSpPr>
          <p:spPr>
            <a:xfrm>
              <a:off x="2996006" y="1408021"/>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oup 27"/>
            <p:cNvGrpSpPr>
              <a:grpSpLocks noChangeAspect="1"/>
            </p:cNvGrpSpPr>
            <p:nvPr/>
          </p:nvGrpSpPr>
          <p:grpSpPr bwMode="auto">
            <a:xfrm>
              <a:off x="3072404" y="1487195"/>
              <a:ext cx="351260" cy="345708"/>
              <a:chOff x="-2952" y="-1157"/>
              <a:chExt cx="3605" cy="3548"/>
            </a:xfrm>
          </p:grpSpPr>
          <p:sp>
            <p:nvSpPr>
              <p:cNvPr id="31" name="Freeform 28"/>
              <p:cNvSpPr/>
              <p:nvPr/>
            </p:nvSpPr>
            <p:spPr bwMode="auto">
              <a:xfrm>
                <a:off x="-1015" y="806"/>
                <a:ext cx="574" cy="550"/>
              </a:xfrm>
              <a:custGeom>
                <a:avLst/>
                <a:gdLst>
                  <a:gd name="T0" fmla="*/ 181 w 243"/>
                  <a:gd name="T1" fmla="*/ 76 h 233"/>
                  <a:gd name="T2" fmla="*/ 172 w 243"/>
                  <a:gd name="T3" fmla="*/ 75 h 233"/>
                  <a:gd name="T4" fmla="*/ 154 w 243"/>
                  <a:gd name="T5" fmla="*/ 58 h 233"/>
                  <a:gd name="T6" fmla="*/ 133 w 243"/>
                  <a:gd name="T7" fmla="*/ 64 h 233"/>
                  <a:gd name="T8" fmla="*/ 75 w 243"/>
                  <a:gd name="T9" fmla="*/ 9 h 233"/>
                  <a:gd name="T10" fmla="*/ 13 w 243"/>
                  <a:gd name="T11" fmla="*/ 75 h 233"/>
                  <a:gd name="T12" fmla="*/ 71 w 243"/>
                  <a:gd name="T13" fmla="*/ 129 h 233"/>
                  <a:gd name="T14" fmla="*/ 69 w 243"/>
                  <a:gd name="T15" fmla="*/ 150 h 233"/>
                  <a:gd name="T16" fmla="*/ 86 w 243"/>
                  <a:gd name="T17" fmla="*/ 166 h 233"/>
                  <a:gd name="T18" fmla="*/ 88 w 243"/>
                  <a:gd name="T19" fmla="*/ 176 h 233"/>
                  <a:gd name="T20" fmla="*/ 150 w 243"/>
                  <a:gd name="T21" fmla="*/ 233 h 233"/>
                  <a:gd name="T22" fmla="*/ 243 w 243"/>
                  <a:gd name="T23" fmla="*/ 133 h 233"/>
                  <a:gd name="T24" fmla="*/ 181 w 243"/>
                  <a:gd name="T25" fmla="*/ 7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a:spLocks noEditPoints="1"/>
              </p:cNvSpPr>
              <p:nvPr/>
            </p:nvSpPr>
            <p:spPr bwMode="auto">
              <a:xfrm>
                <a:off x="-741" y="1052"/>
                <a:ext cx="1394" cy="1339"/>
              </a:xfrm>
              <a:custGeom>
                <a:avLst/>
                <a:gdLst>
                  <a:gd name="T0" fmla="*/ 383 w 590"/>
                  <a:gd name="T1" fmla="*/ 553 h 567"/>
                  <a:gd name="T2" fmla="*/ 20 w 590"/>
                  <a:gd name="T3" fmla="*/ 219 h 567"/>
                  <a:gd name="T4" fmla="*/ 20 w 590"/>
                  <a:gd name="T5" fmla="*/ 219 h 567"/>
                  <a:gd name="T6" fmla="*/ 2 w 590"/>
                  <a:gd name="T7" fmla="*/ 168 h 567"/>
                  <a:gd name="T8" fmla="*/ 2 w 590"/>
                  <a:gd name="T9" fmla="*/ 168 h 567"/>
                  <a:gd name="T10" fmla="*/ 22 w 590"/>
                  <a:gd name="T11" fmla="*/ 116 h 567"/>
                  <a:gd name="T12" fmla="*/ 22 w 590"/>
                  <a:gd name="T13" fmla="*/ 116 h 567"/>
                  <a:gd name="T14" fmla="*/ 56 w 590"/>
                  <a:gd name="T15" fmla="*/ 74 h 567"/>
                  <a:gd name="T16" fmla="*/ 56 w 590"/>
                  <a:gd name="T17" fmla="*/ 74 h 567"/>
                  <a:gd name="T18" fmla="*/ 137 w 590"/>
                  <a:gd name="T19" fmla="*/ 8 h 567"/>
                  <a:gd name="T20" fmla="*/ 137 w 590"/>
                  <a:gd name="T21" fmla="*/ 8 h 567"/>
                  <a:gd name="T22" fmla="*/ 175 w 590"/>
                  <a:gd name="T23" fmla="*/ 1 h 567"/>
                  <a:gd name="T24" fmla="*/ 175 w 590"/>
                  <a:gd name="T25" fmla="*/ 1 h 567"/>
                  <a:gd name="T26" fmla="*/ 209 w 590"/>
                  <a:gd name="T27" fmla="*/ 16 h 567"/>
                  <a:gd name="T28" fmla="*/ 209 w 590"/>
                  <a:gd name="T29" fmla="*/ 16 h 567"/>
                  <a:gd name="T30" fmla="*/ 573 w 590"/>
                  <a:gd name="T31" fmla="*/ 351 h 567"/>
                  <a:gd name="T32" fmla="*/ 573 w 590"/>
                  <a:gd name="T33" fmla="*/ 351 h 567"/>
                  <a:gd name="T34" fmla="*/ 573 w 590"/>
                  <a:gd name="T35" fmla="*/ 351 h 567"/>
                  <a:gd name="T36" fmla="*/ 589 w 590"/>
                  <a:gd name="T37" fmla="*/ 394 h 567"/>
                  <a:gd name="T38" fmla="*/ 589 w 590"/>
                  <a:gd name="T39" fmla="*/ 394 h 567"/>
                  <a:gd name="T40" fmla="*/ 581 w 590"/>
                  <a:gd name="T41" fmla="*/ 420 h 567"/>
                  <a:gd name="T42" fmla="*/ 581 w 590"/>
                  <a:gd name="T43" fmla="*/ 420 h 567"/>
                  <a:gd name="T44" fmla="*/ 571 w 590"/>
                  <a:gd name="T45" fmla="*/ 435 h 567"/>
                  <a:gd name="T46" fmla="*/ 571 w 590"/>
                  <a:gd name="T47" fmla="*/ 435 h 567"/>
                  <a:gd name="T48" fmla="*/ 547 w 590"/>
                  <a:gd name="T49" fmla="*/ 466 h 567"/>
                  <a:gd name="T50" fmla="*/ 547 w 590"/>
                  <a:gd name="T51" fmla="*/ 466 h 567"/>
                  <a:gd name="T52" fmla="*/ 485 w 590"/>
                  <a:gd name="T53" fmla="*/ 531 h 567"/>
                  <a:gd name="T54" fmla="*/ 485 w 590"/>
                  <a:gd name="T55" fmla="*/ 531 h 567"/>
                  <a:gd name="T56" fmla="*/ 442 w 590"/>
                  <a:gd name="T57" fmla="*/ 562 h 567"/>
                  <a:gd name="T58" fmla="*/ 442 w 590"/>
                  <a:gd name="T59" fmla="*/ 562 h 567"/>
                  <a:gd name="T60" fmla="*/ 414 w 590"/>
                  <a:gd name="T61" fmla="*/ 566 h 567"/>
                  <a:gd name="T62" fmla="*/ 414 w 590"/>
                  <a:gd name="T63" fmla="*/ 566 h 567"/>
                  <a:gd name="T64" fmla="*/ 414 w 590"/>
                  <a:gd name="T65" fmla="*/ 566 h 567"/>
                  <a:gd name="T66" fmla="*/ 414 w 590"/>
                  <a:gd name="T67" fmla="*/ 566 h 567"/>
                  <a:gd name="T68" fmla="*/ 383 w 590"/>
                  <a:gd name="T69" fmla="*/ 553 h 567"/>
                  <a:gd name="T70" fmla="*/ 422 w 590"/>
                  <a:gd name="T71" fmla="*/ 454 h 567"/>
                  <a:gd name="T72" fmla="*/ 425 w 590"/>
                  <a:gd name="T73" fmla="*/ 452 h 567"/>
                  <a:gd name="T74" fmla="*/ 425 w 590"/>
                  <a:gd name="T75" fmla="*/ 452 h 567"/>
                  <a:gd name="T76" fmla="*/ 476 w 590"/>
                  <a:gd name="T77" fmla="*/ 397 h 567"/>
                  <a:gd name="T78" fmla="*/ 476 w 590"/>
                  <a:gd name="T79" fmla="*/ 397 h 567"/>
                  <a:gd name="T80" fmla="*/ 476 w 590"/>
                  <a:gd name="T81" fmla="*/ 396 h 567"/>
                  <a:gd name="T82" fmla="*/ 476 w 590"/>
                  <a:gd name="T83" fmla="*/ 396 h 567"/>
                  <a:gd name="T84" fmla="*/ 163 w 590"/>
                  <a:gd name="T85" fmla="*/ 108 h 567"/>
                  <a:gd name="T86" fmla="*/ 163 w 590"/>
                  <a:gd name="T87" fmla="*/ 108 h 567"/>
                  <a:gd name="T88" fmla="*/ 157 w 590"/>
                  <a:gd name="T89" fmla="*/ 113 h 567"/>
                  <a:gd name="T90" fmla="*/ 157 w 590"/>
                  <a:gd name="T91" fmla="*/ 113 h 567"/>
                  <a:gd name="T92" fmla="*/ 112 w 590"/>
                  <a:gd name="T93" fmla="*/ 160 h 567"/>
                  <a:gd name="T94" fmla="*/ 112 w 590"/>
                  <a:gd name="T95" fmla="*/ 160 h 567"/>
                  <a:gd name="T96" fmla="*/ 108 w 590"/>
                  <a:gd name="T97" fmla="*/ 165 h 567"/>
                  <a:gd name="T98" fmla="*/ 108 w 590"/>
                  <a:gd name="T99" fmla="*/ 165 h 567"/>
                  <a:gd name="T100" fmla="*/ 422 w 590"/>
                  <a:gd name="T101" fmla="*/ 45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a:spLocks noEditPoints="1"/>
              </p:cNvSpPr>
              <p:nvPr/>
            </p:nvSpPr>
            <p:spPr bwMode="auto">
              <a:xfrm>
                <a:off x="-2952" y="-1157"/>
                <a:ext cx="2488" cy="2492"/>
              </a:xfrm>
              <a:custGeom>
                <a:avLst/>
                <a:gdLst>
                  <a:gd name="T0" fmla="*/ 482 w 1053"/>
                  <a:gd name="T1" fmla="*/ 1042 h 1055"/>
                  <a:gd name="T2" fmla="*/ 177 w 1053"/>
                  <a:gd name="T3" fmla="*/ 906 h 1055"/>
                  <a:gd name="T4" fmla="*/ 177 w 1053"/>
                  <a:gd name="T5" fmla="*/ 906 h 1055"/>
                  <a:gd name="T6" fmla="*/ 13 w 1053"/>
                  <a:gd name="T7" fmla="*/ 483 h 1055"/>
                  <a:gd name="T8" fmla="*/ 13 w 1053"/>
                  <a:gd name="T9" fmla="*/ 483 h 1055"/>
                  <a:gd name="T10" fmla="*/ 148 w 1053"/>
                  <a:gd name="T11" fmla="*/ 177 h 1055"/>
                  <a:gd name="T12" fmla="*/ 148 w 1053"/>
                  <a:gd name="T13" fmla="*/ 177 h 1055"/>
                  <a:gd name="T14" fmla="*/ 148 w 1053"/>
                  <a:gd name="T15" fmla="*/ 177 h 1055"/>
                  <a:gd name="T16" fmla="*/ 571 w 1053"/>
                  <a:gd name="T17" fmla="*/ 13 h 1055"/>
                  <a:gd name="T18" fmla="*/ 571 w 1053"/>
                  <a:gd name="T19" fmla="*/ 13 h 1055"/>
                  <a:gd name="T20" fmla="*/ 877 w 1053"/>
                  <a:gd name="T21" fmla="*/ 148 h 1055"/>
                  <a:gd name="T22" fmla="*/ 877 w 1053"/>
                  <a:gd name="T23" fmla="*/ 148 h 1055"/>
                  <a:gd name="T24" fmla="*/ 1040 w 1053"/>
                  <a:gd name="T25" fmla="*/ 572 h 1055"/>
                  <a:gd name="T26" fmla="*/ 1040 w 1053"/>
                  <a:gd name="T27" fmla="*/ 572 h 1055"/>
                  <a:gd name="T28" fmla="*/ 905 w 1053"/>
                  <a:gd name="T29" fmla="*/ 878 h 1055"/>
                  <a:gd name="T30" fmla="*/ 905 w 1053"/>
                  <a:gd name="T31" fmla="*/ 878 h 1055"/>
                  <a:gd name="T32" fmla="*/ 483 w 1053"/>
                  <a:gd name="T33" fmla="*/ 1042 h 1055"/>
                  <a:gd name="T34" fmla="*/ 483 w 1053"/>
                  <a:gd name="T35" fmla="*/ 1042 h 1055"/>
                  <a:gd name="T36" fmla="*/ 482 w 1053"/>
                  <a:gd name="T37" fmla="*/ 1042 h 1055"/>
                  <a:gd name="T38" fmla="*/ 221 w 1053"/>
                  <a:gd name="T39" fmla="*/ 244 h 1055"/>
                  <a:gd name="T40" fmla="*/ 221 w 1053"/>
                  <a:gd name="T41" fmla="*/ 244 h 1055"/>
                  <a:gd name="T42" fmla="*/ 112 w 1053"/>
                  <a:gd name="T43" fmla="*/ 491 h 1055"/>
                  <a:gd name="T44" fmla="*/ 112 w 1053"/>
                  <a:gd name="T45" fmla="*/ 491 h 1055"/>
                  <a:gd name="T46" fmla="*/ 244 w 1053"/>
                  <a:gd name="T47" fmla="*/ 834 h 1055"/>
                  <a:gd name="T48" fmla="*/ 244 w 1053"/>
                  <a:gd name="T49" fmla="*/ 834 h 1055"/>
                  <a:gd name="T50" fmla="*/ 491 w 1053"/>
                  <a:gd name="T51" fmla="*/ 943 h 1055"/>
                  <a:gd name="T52" fmla="*/ 491 w 1053"/>
                  <a:gd name="T53" fmla="*/ 943 h 1055"/>
                  <a:gd name="T54" fmla="*/ 833 w 1053"/>
                  <a:gd name="T55" fmla="*/ 810 h 1055"/>
                  <a:gd name="T56" fmla="*/ 833 w 1053"/>
                  <a:gd name="T57" fmla="*/ 810 h 1055"/>
                  <a:gd name="T58" fmla="*/ 942 w 1053"/>
                  <a:gd name="T59" fmla="*/ 563 h 1055"/>
                  <a:gd name="T60" fmla="*/ 942 w 1053"/>
                  <a:gd name="T61" fmla="*/ 563 h 1055"/>
                  <a:gd name="T62" fmla="*/ 810 w 1053"/>
                  <a:gd name="T63" fmla="*/ 221 h 1055"/>
                  <a:gd name="T64" fmla="*/ 810 w 1053"/>
                  <a:gd name="T65" fmla="*/ 221 h 1055"/>
                  <a:gd name="T66" fmla="*/ 563 w 1053"/>
                  <a:gd name="T67" fmla="*/ 111 h 1055"/>
                  <a:gd name="T68" fmla="*/ 563 w 1053"/>
                  <a:gd name="T69" fmla="*/ 111 h 1055"/>
                  <a:gd name="T70" fmla="*/ 221 w 1053"/>
                  <a:gd name="T71" fmla="*/ 244 h 1055"/>
                  <a:gd name="T72" fmla="*/ 221 w 1053"/>
                  <a:gd name="T73" fmla="*/ 244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6886912" y="2636167"/>
            <a:ext cx="671987" cy="672075"/>
            <a:chOff x="2996006" y="2016064"/>
            <a:chExt cx="504056" cy="504056"/>
          </a:xfrm>
        </p:grpSpPr>
        <p:sp>
          <p:nvSpPr>
            <p:cNvPr id="35" name="椭圆 34"/>
            <p:cNvSpPr/>
            <p:nvPr/>
          </p:nvSpPr>
          <p:spPr>
            <a:xfrm>
              <a:off x="2996006" y="2016064"/>
              <a:ext cx="504056" cy="50405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Group 61"/>
            <p:cNvGrpSpPr>
              <a:grpSpLocks noChangeAspect="1"/>
            </p:cNvGrpSpPr>
            <p:nvPr/>
          </p:nvGrpSpPr>
          <p:grpSpPr bwMode="auto">
            <a:xfrm>
              <a:off x="3044923" y="2064981"/>
              <a:ext cx="406222" cy="406222"/>
              <a:chOff x="569" y="2009"/>
              <a:chExt cx="687" cy="687"/>
            </a:xfrm>
          </p:grpSpPr>
          <p:sp>
            <p:nvSpPr>
              <p:cNvPr id="37" name="Freeform 62"/>
              <p:cNvSpPr/>
              <p:nvPr/>
            </p:nvSpPr>
            <p:spPr bwMode="auto">
              <a:xfrm>
                <a:off x="982" y="2026"/>
                <a:ext cx="260" cy="259"/>
              </a:xfrm>
              <a:custGeom>
                <a:avLst/>
                <a:gdLst>
                  <a:gd name="T0" fmla="*/ 44 w 110"/>
                  <a:gd name="T1" fmla="*/ 110 h 110"/>
                  <a:gd name="T2" fmla="*/ 110 w 110"/>
                  <a:gd name="T3" fmla="*/ 110 h 110"/>
                  <a:gd name="T4" fmla="*/ 0 w 110"/>
                  <a:gd name="T5" fmla="*/ 0 h 110"/>
                  <a:gd name="T6" fmla="*/ 0 w 110"/>
                  <a:gd name="T7" fmla="*/ 65 h 110"/>
                  <a:gd name="T8" fmla="*/ 44 w 110"/>
                  <a:gd name="T9" fmla="*/ 110 h 110"/>
                </a:gdLst>
                <a:ahLst/>
                <a:cxnLst>
                  <a:cxn ang="0">
                    <a:pos x="T0" y="T1"/>
                  </a:cxn>
                  <a:cxn ang="0">
                    <a:pos x="T2" y="T3"/>
                  </a:cxn>
                  <a:cxn ang="0">
                    <a:pos x="T4" y="T5"/>
                  </a:cxn>
                  <a:cxn ang="0">
                    <a:pos x="T6" y="T7"/>
                  </a:cxn>
                  <a:cxn ang="0">
                    <a:pos x="T8" y="T9"/>
                  </a:cxn>
                </a:cxnLst>
                <a:rect l="0" t="0" r="r" b="b"/>
                <a:pathLst>
                  <a:path w="110" h="110">
                    <a:moveTo>
                      <a:pt x="44" y="110"/>
                    </a:moveTo>
                    <a:cubicBezTo>
                      <a:pt x="110" y="110"/>
                      <a:pt x="110" y="110"/>
                      <a:pt x="110" y="110"/>
                    </a:cubicBezTo>
                    <a:cubicBezTo>
                      <a:pt x="98" y="54"/>
                      <a:pt x="55" y="11"/>
                      <a:pt x="0" y="0"/>
                    </a:cubicBezTo>
                    <a:cubicBezTo>
                      <a:pt x="0" y="65"/>
                      <a:pt x="0" y="65"/>
                      <a:pt x="0" y="65"/>
                    </a:cubicBezTo>
                    <a:cubicBezTo>
                      <a:pt x="20" y="73"/>
                      <a:pt x="36" y="90"/>
                      <a:pt x="4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3"/>
              <p:cNvSpPr/>
              <p:nvPr/>
            </p:nvSpPr>
            <p:spPr bwMode="auto">
              <a:xfrm>
                <a:off x="586" y="2026"/>
                <a:ext cx="259" cy="259"/>
              </a:xfrm>
              <a:custGeom>
                <a:avLst/>
                <a:gdLst>
                  <a:gd name="T0" fmla="*/ 110 w 110"/>
                  <a:gd name="T1" fmla="*/ 65 h 110"/>
                  <a:gd name="T2" fmla="*/ 110 w 110"/>
                  <a:gd name="T3" fmla="*/ 0 h 110"/>
                  <a:gd name="T4" fmla="*/ 0 w 110"/>
                  <a:gd name="T5" fmla="*/ 110 h 110"/>
                  <a:gd name="T6" fmla="*/ 66 w 110"/>
                  <a:gd name="T7" fmla="*/ 110 h 110"/>
                  <a:gd name="T8" fmla="*/ 110 w 110"/>
                  <a:gd name="T9" fmla="*/ 65 h 110"/>
                </a:gdLst>
                <a:ahLst/>
                <a:cxnLst>
                  <a:cxn ang="0">
                    <a:pos x="T0" y="T1"/>
                  </a:cxn>
                  <a:cxn ang="0">
                    <a:pos x="T2" y="T3"/>
                  </a:cxn>
                  <a:cxn ang="0">
                    <a:pos x="T4" y="T5"/>
                  </a:cxn>
                  <a:cxn ang="0">
                    <a:pos x="T6" y="T7"/>
                  </a:cxn>
                  <a:cxn ang="0">
                    <a:pos x="T8" y="T9"/>
                  </a:cxn>
                </a:cxnLst>
                <a:rect l="0" t="0" r="r" b="b"/>
                <a:pathLst>
                  <a:path w="110" h="110">
                    <a:moveTo>
                      <a:pt x="110" y="65"/>
                    </a:moveTo>
                    <a:cubicBezTo>
                      <a:pt x="110" y="0"/>
                      <a:pt x="110" y="0"/>
                      <a:pt x="110" y="0"/>
                    </a:cubicBezTo>
                    <a:cubicBezTo>
                      <a:pt x="55" y="11"/>
                      <a:pt x="11" y="54"/>
                      <a:pt x="0" y="110"/>
                    </a:cubicBezTo>
                    <a:cubicBezTo>
                      <a:pt x="66" y="110"/>
                      <a:pt x="66" y="110"/>
                      <a:pt x="66" y="110"/>
                    </a:cubicBezTo>
                    <a:cubicBezTo>
                      <a:pt x="74" y="90"/>
                      <a:pt x="90" y="73"/>
                      <a:pt x="110"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4"/>
              <p:cNvSpPr/>
              <p:nvPr/>
            </p:nvSpPr>
            <p:spPr bwMode="auto">
              <a:xfrm>
                <a:off x="982" y="2420"/>
                <a:ext cx="260" cy="262"/>
              </a:xfrm>
              <a:custGeom>
                <a:avLst/>
                <a:gdLst>
                  <a:gd name="T0" fmla="*/ 0 w 110"/>
                  <a:gd name="T1" fmla="*/ 45 h 111"/>
                  <a:gd name="T2" fmla="*/ 0 w 110"/>
                  <a:gd name="T3" fmla="*/ 111 h 111"/>
                  <a:gd name="T4" fmla="*/ 110 w 110"/>
                  <a:gd name="T5" fmla="*/ 0 h 111"/>
                  <a:gd name="T6" fmla="*/ 44 w 110"/>
                  <a:gd name="T7" fmla="*/ 0 h 111"/>
                  <a:gd name="T8" fmla="*/ 0 w 110"/>
                  <a:gd name="T9" fmla="*/ 45 h 111"/>
                </a:gdLst>
                <a:ahLst/>
                <a:cxnLst>
                  <a:cxn ang="0">
                    <a:pos x="T0" y="T1"/>
                  </a:cxn>
                  <a:cxn ang="0">
                    <a:pos x="T2" y="T3"/>
                  </a:cxn>
                  <a:cxn ang="0">
                    <a:pos x="T4" y="T5"/>
                  </a:cxn>
                  <a:cxn ang="0">
                    <a:pos x="T6" y="T7"/>
                  </a:cxn>
                  <a:cxn ang="0">
                    <a:pos x="T8" y="T9"/>
                  </a:cxn>
                </a:cxnLst>
                <a:rect l="0" t="0" r="r" b="b"/>
                <a:pathLst>
                  <a:path w="110" h="111">
                    <a:moveTo>
                      <a:pt x="0" y="45"/>
                    </a:moveTo>
                    <a:cubicBezTo>
                      <a:pt x="0" y="111"/>
                      <a:pt x="0" y="111"/>
                      <a:pt x="0" y="111"/>
                    </a:cubicBezTo>
                    <a:cubicBezTo>
                      <a:pt x="55" y="99"/>
                      <a:pt x="98" y="56"/>
                      <a:pt x="110" y="0"/>
                    </a:cubicBezTo>
                    <a:cubicBezTo>
                      <a:pt x="44" y="0"/>
                      <a:pt x="44" y="0"/>
                      <a:pt x="44" y="0"/>
                    </a:cubicBezTo>
                    <a:cubicBezTo>
                      <a:pt x="36" y="21"/>
                      <a:pt x="20" y="37"/>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5"/>
              <p:cNvSpPr/>
              <p:nvPr/>
            </p:nvSpPr>
            <p:spPr bwMode="auto">
              <a:xfrm>
                <a:off x="586" y="2420"/>
                <a:ext cx="259" cy="262"/>
              </a:xfrm>
              <a:custGeom>
                <a:avLst/>
                <a:gdLst>
                  <a:gd name="T0" fmla="*/ 66 w 110"/>
                  <a:gd name="T1" fmla="*/ 0 h 111"/>
                  <a:gd name="T2" fmla="*/ 0 w 110"/>
                  <a:gd name="T3" fmla="*/ 0 h 111"/>
                  <a:gd name="T4" fmla="*/ 110 w 110"/>
                  <a:gd name="T5" fmla="*/ 111 h 111"/>
                  <a:gd name="T6" fmla="*/ 110 w 110"/>
                  <a:gd name="T7" fmla="*/ 45 h 111"/>
                  <a:gd name="T8" fmla="*/ 66 w 110"/>
                  <a:gd name="T9" fmla="*/ 0 h 111"/>
                </a:gdLst>
                <a:ahLst/>
                <a:cxnLst>
                  <a:cxn ang="0">
                    <a:pos x="T0" y="T1"/>
                  </a:cxn>
                  <a:cxn ang="0">
                    <a:pos x="T2" y="T3"/>
                  </a:cxn>
                  <a:cxn ang="0">
                    <a:pos x="T4" y="T5"/>
                  </a:cxn>
                  <a:cxn ang="0">
                    <a:pos x="T6" y="T7"/>
                  </a:cxn>
                  <a:cxn ang="0">
                    <a:pos x="T8" y="T9"/>
                  </a:cxn>
                </a:cxnLst>
                <a:rect l="0" t="0" r="r" b="b"/>
                <a:pathLst>
                  <a:path w="110" h="111">
                    <a:moveTo>
                      <a:pt x="66" y="0"/>
                    </a:moveTo>
                    <a:cubicBezTo>
                      <a:pt x="0" y="0"/>
                      <a:pt x="0" y="0"/>
                      <a:pt x="0" y="0"/>
                    </a:cubicBezTo>
                    <a:cubicBezTo>
                      <a:pt x="11" y="56"/>
                      <a:pt x="55" y="99"/>
                      <a:pt x="110" y="111"/>
                    </a:cubicBezTo>
                    <a:cubicBezTo>
                      <a:pt x="110" y="45"/>
                      <a:pt x="110" y="45"/>
                      <a:pt x="110" y="45"/>
                    </a:cubicBezTo>
                    <a:cubicBezTo>
                      <a:pt x="90" y="37"/>
                      <a:pt x="74" y="21"/>
                      <a:pt x="6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6"/>
              <p:cNvSpPr>
                <a:spLocks noEditPoints="1"/>
              </p:cNvSpPr>
              <p:nvPr/>
            </p:nvSpPr>
            <p:spPr bwMode="auto">
              <a:xfrm>
                <a:off x="569" y="2009"/>
                <a:ext cx="687" cy="687"/>
              </a:xfrm>
              <a:custGeom>
                <a:avLst/>
                <a:gdLst>
                  <a:gd name="T0" fmla="*/ 146 w 291"/>
                  <a:gd name="T1" fmla="*/ 66 h 291"/>
                  <a:gd name="T2" fmla="*/ 168 w 291"/>
                  <a:gd name="T3" fmla="*/ 70 h 291"/>
                  <a:gd name="T4" fmla="*/ 169 w 291"/>
                  <a:gd name="T5" fmla="*/ 64 h 291"/>
                  <a:gd name="T6" fmla="*/ 169 w 291"/>
                  <a:gd name="T7" fmla="*/ 11 h 291"/>
                  <a:gd name="T8" fmla="*/ 158 w 291"/>
                  <a:gd name="T9" fmla="*/ 0 h 291"/>
                  <a:gd name="T10" fmla="*/ 134 w 291"/>
                  <a:gd name="T11" fmla="*/ 0 h 291"/>
                  <a:gd name="T12" fmla="*/ 122 w 291"/>
                  <a:gd name="T13" fmla="*/ 11 h 291"/>
                  <a:gd name="T14" fmla="*/ 122 w 291"/>
                  <a:gd name="T15" fmla="*/ 64 h 291"/>
                  <a:gd name="T16" fmla="*/ 124 w 291"/>
                  <a:gd name="T17" fmla="*/ 70 h 291"/>
                  <a:gd name="T18" fmla="*/ 146 w 291"/>
                  <a:gd name="T19" fmla="*/ 66 h 291"/>
                  <a:gd name="T20" fmla="*/ 64 w 291"/>
                  <a:gd name="T21" fmla="*/ 122 h 291"/>
                  <a:gd name="T22" fmla="*/ 12 w 291"/>
                  <a:gd name="T23" fmla="*/ 122 h 291"/>
                  <a:gd name="T24" fmla="*/ 0 w 291"/>
                  <a:gd name="T25" fmla="*/ 133 h 291"/>
                  <a:gd name="T26" fmla="*/ 0 w 291"/>
                  <a:gd name="T27" fmla="*/ 158 h 291"/>
                  <a:gd name="T28" fmla="*/ 12 w 291"/>
                  <a:gd name="T29" fmla="*/ 169 h 291"/>
                  <a:gd name="T30" fmla="*/ 64 w 291"/>
                  <a:gd name="T31" fmla="*/ 169 h 291"/>
                  <a:gd name="T32" fmla="*/ 70 w 291"/>
                  <a:gd name="T33" fmla="*/ 167 h 291"/>
                  <a:gd name="T34" fmla="*/ 67 w 291"/>
                  <a:gd name="T35" fmla="*/ 145 h 291"/>
                  <a:gd name="T36" fmla="*/ 70 w 291"/>
                  <a:gd name="T37" fmla="*/ 123 h 291"/>
                  <a:gd name="T38" fmla="*/ 64 w 291"/>
                  <a:gd name="T39" fmla="*/ 122 h 291"/>
                  <a:gd name="T40" fmla="*/ 146 w 291"/>
                  <a:gd name="T41" fmla="*/ 224 h 291"/>
                  <a:gd name="T42" fmla="*/ 124 w 291"/>
                  <a:gd name="T43" fmla="*/ 221 h 291"/>
                  <a:gd name="T44" fmla="*/ 122 w 291"/>
                  <a:gd name="T45" fmla="*/ 227 h 291"/>
                  <a:gd name="T46" fmla="*/ 122 w 291"/>
                  <a:gd name="T47" fmla="*/ 279 h 291"/>
                  <a:gd name="T48" fmla="*/ 134 w 291"/>
                  <a:gd name="T49" fmla="*/ 291 h 291"/>
                  <a:gd name="T50" fmla="*/ 158 w 291"/>
                  <a:gd name="T51" fmla="*/ 291 h 291"/>
                  <a:gd name="T52" fmla="*/ 169 w 291"/>
                  <a:gd name="T53" fmla="*/ 279 h 291"/>
                  <a:gd name="T54" fmla="*/ 169 w 291"/>
                  <a:gd name="T55" fmla="*/ 227 h 291"/>
                  <a:gd name="T56" fmla="*/ 168 w 291"/>
                  <a:gd name="T57" fmla="*/ 221 h 291"/>
                  <a:gd name="T58" fmla="*/ 146 w 291"/>
                  <a:gd name="T59" fmla="*/ 224 h 291"/>
                  <a:gd name="T60" fmla="*/ 280 w 291"/>
                  <a:gd name="T61" fmla="*/ 122 h 291"/>
                  <a:gd name="T62" fmla="*/ 227 w 291"/>
                  <a:gd name="T63" fmla="*/ 122 h 291"/>
                  <a:gd name="T64" fmla="*/ 222 w 291"/>
                  <a:gd name="T65" fmla="*/ 123 h 291"/>
                  <a:gd name="T66" fmla="*/ 225 w 291"/>
                  <a:gd name="T67" fmla="*/ 145 h 291"/>
                  <a:gd name="T68" fmla="*/ 222 w 291"/>
                  <a:gd name="T69" fmla="*/ 167 h 291"/>
                  <a:gd name="T70" fmla="*/ 227 w 291"/>
                  <a:gd name="T71" fmla="*/ 169 h 291"/>
                  <a:gd name="T72" fmla="*/ 280 w 291"/>
                  <a:gd name="T73" fmla="*/ 169 h 291"/>
                  <a:gd name="T74" fmla="*/ 291 w 291"/>
                  <a:gd name="T75" fmla="*/ 158 h 291"/>
                  <a:gd name="T76" fmla="*/ 291 w 291"/>
                  <a:gd name="T77" fmla="*/ 133 h 291"/>
                  <a:gd name="T78" fmla="*/ 280 w 291"/>
                  <a:gd name="T79" fmla="*/ 12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1" h="291">
                    <a:moveTo>
                      <a:pt x="146" y="66"/>
                    </a:moveTo>
                    <a:cubicBezTo>
                      <a:pt x="153" y="66"/>
                      <a:pt x="161" y="68"/>
                      <a:pt x="168" y="70"/>
                    </a:cubicBezTo>
                    <a:cubicBezTo>
                      <a:pt x="169" y="68"/>
                      <a:pt x="169" y="66"/>
                      <a:pt x="169" y="64"/>
                    </a:cubicBezTo>
                    <a:cubicBezTo>
                      <a:pt x="169" y="11"/>
                      <a:pt x="169" y="11"/>
                      <a:pt x="169" y="11"/>
                    </a:cubicBezTo>
                    <a:cubicBezTo>
                      <a:pt x="169" y="5"/>
                      <a:pt x="164" y="0"/>
                      <a:pt x="158" y="0"/>
                    </a:cubicBezTo>
                    <a:cubicBezTo>
                      <a:pt x="134" y="0"/>
                      <a:pt x="134" y="0"/>
                      <a:pt x="134" y="0"/>
                    </a:cubicBezTo>
                    <a:cubicBezTo>
                      <a:pt x="127" y="0"/>
                      <a:pt x="122" y="5"/>
                      <a:pt x="122" y="11"/>
                    </a:cubicBezTo>
                    <a:cubicBezTo>
                      <a:pt x="122" y="64"/>
                      <a:pt x="122" y="64"/>
                      <a:pt x="122" y="64"/>
                    </a:cubicBezTo>
                    <a:cubicBezTo>
                      <a:pt x="122" y="66"/>
                      <a:pt x="123" y="68"/>
                      <a:pt x="124" y="70"/>
                    </a:cubicBezTo>
                    <a:cubicBezTo>
                      <a:pt x="131" y="68"/>
                      <a:pt x="138" y="66"/>
                      <a:pt x="146" y="66"/>
                    </a:cubicBezTo>
                    <a:close/>
                    <a:moveTo>
                      <a:pt x="64" y="122"/>
                    </a:moveTo>
                    <a:cubicBezTo>
                      <a:pt x="12" y="122"/>
                      <a:pt x="12" y="122"/>
                      <a:pt x="12" y="122"/>
                    </a:cubicBezTo>
                    <a:cubicBezTo>
                      <a:pt x="5" y="122"/>
                      <a:pt x="0" y="127"/>
                      <a:pt x="0" y="133"/>
                    </a:cubicBezTo>
                    <a:cubicBezTo>
                      <a:pt x="0" y="158"/>
                      <a:pt x="0" y="158"/>
                      <a:pt x="0" y="158"/>
                    </a:cubicBezTo>
                    <a:cubicBezTo>
                      <a:pt x="0" y="164"/>
                      <a:pt x="5" y="169"/>
                      <a:pt x="12" y="169"/>
                    </a:cubicBezTo>
                    <a:cubicBezTo>
                      <a:pt x="64" y="169"/>
                      <a:pt x="64" y="169"/>
                      <a:pt x="64" y="169"/>
                    </a:cubicBezTo>
                    <a:cubicBezTo>
                      <a:pt x="66" y="169"/>
                      <a:pt x="68" y="168"/>
                      <a:pt x="70" y="167"/>
                    </a:cubicBezTo>
                    <a:cubicBezTo>
                      <a:pt x="68" y="160"/>
                      <a:pt x="67" y="153"/>
                      <a:pt x="67" y="145"/>
                    </a:cubicBezTo>
                    <a:cubicBezTo>
                      <a:pt x="67" y="138"/>
                      <a:pt x="68" y="130"/>
                      <a:pt x="70" y="123"/>
                    </a:cubicBezTo>
                    <a:cubicBezTo>
                      <a:pt x="68" y="122"/>
                      <a:pt x="66" y="122"/>
                      <a:pt x="64" y="122"/>
                    </a:cubicBezTo>
                    <a:close/>
                    <a:moveTo>
                      <a:pt x="146" y="224"/>
                    </a:moveTo>
                    <a:cubicBezTo>
                      <a:pt x="138" y="224"/>
                      <a:pt x="131" y="223"/>
                      <a:pt x="124" y="221"/>
                    </a:cubicBezTo>
                    <a:cubicBezTo>
                      <a:pt x="123" y="223"/>
                      <a:pt x="122" y="225"/>
                      <a:pt x="122" y="227"/>
                    </a:cubicBezTo>
                    <a:cubicBezTo>
                      <a:pt x="122" y="279"/>
                      <a:pt x="122" y="279"/>
                      <a:pt x="122" y="279"/>
                    </a:cubicBezTo>
                    <a:cubicBezTo>
                      <a:pt x="122" y="286"/>
                      <a:pt x="127" y="291"/>
                      <a:pt x="134" y="291"/>
                    </a:cubicBezTo>
                    <a:cubicBezTo>
                      <a:pt x="158" y="291"/>
                      <a:pt x="158" y="291"/>
                      <a:pt x="158" y="291"/>
                    </a:cubicBezTo>
                    <a:cubicBezTo>
                      <a:pt x="164" y="291"/>
                      <a:pt x="169" y="286"/>
                      <a:pt x="169" y="279"/>
                    </a:cubicBezTo>
                    <a:cubicBezTo>
                      <a:pt x="169" y="227"/>
                      <a:pt x="169" y="227"/>
                      <a:pt x="169" y="227"/>
                    </a:cubicBezTo>
                    <a:cubicBezTo>
                      <a:pt x="169" y="225"/>
                      <a:pt x="169" y="223"/>
                      <a:pt x="168" y="221"/>
                    </a:cubicBezTo>
                    <a:cubicBezTo>
                      <a:pt x="161" y="223"/>
                      <a:pt x="153" y="224"/>
                      <a:pt x="146" y="224"/>
                    </a:cubicBezTo>
                    <a:close/>
                    <a:moveTo>
                      <a:pt x="280" y="122"/>
                    </a:moveTo>
                    <a:cubicBezTo>
                      <a:pt x="227" y="122"/>
                      <a:pt x="227" y="122"/>
                      <a:pt x="227" y="122"/>
                    </a:cubicBezTo>
                    <a:cubicBezTo>
                      <a:pt x="225" y="122"/>
                      <a:pt x="223" y="122"/>
                      <a:pt x="222" y="123"/>
                    </a:cubicBezTo>
                    <a:cubicBezTo>
                      <a:pt x="224" y="130"/>
                      <a:pt x="225" y="138"/>
                      <a:pt x="225" y="145"/>
                    </a:cubicBezTo>
                    <a:cubicBezTo>
                      <a:pt x="225" y="153"/>
                      <a:pt x="224" y="160"/>
                      <a:pt x="222" y="167"/>
                    </a:cubicBezTo>
                    <a:cubicBezTo>
                      <a:pt x="223" y="168"/>
                      <a:pt x="225" y="169"/>
                      <a:pt x="227" y="169"/>
                    </a:cubicBezTo>
                    <a:cubicBezTo>
                      <a:pt x="280" y="169"/>
                      <a:pt x="280" y="169"/>
                      <a:pt x="280" y="169"/>
                    </a:cubicBezTo>
                    <a:cubicBezTo>
                      <a:pt x="286" y="169"/>
                      <a:pt x="291" y="164"/>
                      <a:pt x="291" y="158"/>
                    </a:cubicBezTo>
                    <a:cubicBezTo>
                      <a:pt x="291" y="133"/>
                      <a:pt x="291" y="133"/>
                      <a:pt x="291" y="133"/>
                    </a:cubicBezTo>
                    <a:cubicBezTo>
                      <a:pt x="291" y="127"/>
                      <a:pt x="286" y="122"/>
                      <a:pt x="280"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2" name="组合 41"/>
          <p:cNvGrpSpPr/>
          <p:nvPr/>
        </p:nvGrpSpPr>
        <p:grpSpPr>
          <a:xfrm>
            <a:off x="6886912" y="3437525"/>
            <a:ext cx="671987" cy="672075"/>
            <a:chOff x="2996006" y="2598852"/>
            <a:chExt cx="504056" cy="504056"/>
          </a:xfrm>
        </p:grpSpPr>
        <p:sp>
          <p:nvSpPr>
            <p:cNvPr id="43" name="椭圆 42"/>
            <p:cNvSpPr/>
            <p:nvPr/>
          </p:nvSpPr>
          <p:spPr>
            <a:xfrm>
              <a:off x="2996006" y="2598852"/>
              <a:ext cx="504056" cy="5040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Group 35"/>
            <p:cNvGrpSpPr>
              <a:grpSpLocks noChangeAspect="1"/>
            </p:cNvGrpSpPr>
            <p:nvPr/>
          </p:nvGrpSpPr>
          <p:grpSpPr bwMode="auto">
            <a:xfrm>
              <a:off x="3077723" y="2685493"/>
              <a:ext cx="340622" cy="330774"/>
              <a:chOff x="-82" y="533"/>
              <a:chExt cx="1349" cy="1310"/>
            </a:xfrm>
          </p:grpSpPr>
          <p:sp>
            <p:nvSpPr>
              <p:cNvPr id="56" name="Freeform 36"/>
              <p:cNvSpPr>
                <a:spLocks noEditPoints="1"/>
              </p:cNvSpPr>
              <p:nvPr/>
            </p:nvSpPr>
            <p:spPr bwMode="auto">
              <a:xfrm>
                <a:off x="-82" y="849"/>
                <a:ext cx="1072" cy="994"/>
              </a:xfrm>
              <a:custGeom>
                <a:avLst/>
                <a:gdLst>
                  <a:gd name="T0" fmla="*/ 225 w 454"/>
                  <a:gd name="T1" fmla="*/ 0 h 421"/>
                  <a:gd name="T2" fmla="*/ 304 w 454"/>
                  <a:gd name="T3" fmla="*/ 16 h 421"/>
                  <a:gd name="T4" fmla="*/ 411 w 454"/>
                  <a:gd name="T5" fmla="*/ 280 h 421"/>
                  <a:gd name="T6" fmla="*/ 225 w 454"/>
                  <a:gd name="T7" fmla="*/ 403 h 421"/>
                  <a:gd name="T8" fmla="*/ 224 w 454"/>
                  <a:gd name="T9" fmla="*/ 403 h 421"/>
                  <a:gd name="T10" fmla="*/ 224 w 454"/>
                  <a:gd name="T11" fmla="*/ 403 h 421"/>
                  <a:gd name="T12" fmla="*/ 219 w 454"/>
                  <a:gd name="T13" fmla="*/ 405 h 421"/>
                  <a:gd name="T14" fmla="*/ 145 w 454"/>
                  <a:gd name="T15" fmla="*/ 421 h 421"/>
                  <a:gd name="T16" fmla="*/ 84 w 454"/>
                  <a:gd name="T17" fmla="*/ 412 h 421"/>
                  <a:gd name="T18" fmla="*/ 81 w 454"/>
                  <a:gd name="T19" fmla="*/ 409 h 421"/>
                  <a:gd name="T20" fmla="*/ 127 w 454"/>
                  <a:gd name="T21" fmla="*/ 382 h 421"/>
                  <a:gd name="T22" fmla="*/ 125 w 454"/>
                  <a:gd name="T23" fmla="*/ 376 h 421"/>
                  <a:gd name="T24" fmla="*/ 40 w 454"/>
                  <a:gd name="T25" fmla="*/ 123 h 421"/>
                  <a:gd name="T26" fmla="*/ 225 w 454"/>
                  <a:gd name="T27" fmla="*/ 0 h 421"/>
                  <a:gd name="T28" fmla="*/ 225 w 454"/>
                  <a:gd name="T29" fmla="*/ 21 h 421"/>
                  <a:gd name="T30" fmla="*/ 59 w 454"/>
                  <a:gd name="T31" fmla="*/ 132 h 421"/>
                  <a:gd name="T32" fmla="*/ 136 w 454"/>
                  <a:gd name="T33" fmla="*/ 358 h 421"/>
                  <a:gd name="T34" fmla="*/ 146 w 454"/>
                  <a:gd name="T35" fmla="*/ 391 h 421"/>
                  <a:gd name="T36" fmla="*/ 146 w 454"/>
                  <a:gd name="T37" fmla="*/ 391 h 421"/>
                  <a:gd name="T38" fmla="*/ 146 w 454"/>
                  <a:gd name="T39" fmla="*/ 392 h 421"/>
                  <a:gd name="T40" fmla="*/ 141 w 454"/>
                  <a:gd name="T41" fmla="*/ 399 h 421"/>
                  <a:gd name="T42" fmla="*/ 145 w 454"/>
                  <a:gd name="T43" fmla="*/ 399 h 421"/>
                  <a:gd name="T44" fmla="*/ 210 w 454"/>
                  <a:gd name="T45" fmla="*/ 385 h 421"/>
                  <a:gd name="T46" fmla="*/ 224 w 454"/>
                  <a:gd name="T47" fmla="*/ 382 h 421"/>
                  <a:gd name="T48" fmla="*/ 225 w 454"/>
                  <a:gd name="T49" fmla="*/ 382 h 421"/>
                  <a:gd name="T50" fmla="*/ 391 w 454"/>
                  <a:gd name="T51" fmla="*/ 272 h 421"/>
                  <a:gd name="T52" fmla="*/ 295 w 454"/>
                  <a:gd name="T53" fmla="*/ 36 h 421"/>
                  <a:gd name="T54" fmla="*/ 225 w 454"/>
                  <a:gd name="T55" fmla="*/ 21 h 421"/>
                  <a:gd name="T56" fmla="*/ 225 w 454"/>
                  <a:gd name="T57" fmla="*/ 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4" h="421">
                    <a:moveTo>
                      <a:pt x="225" y="0"/>
                    </a:moveTo>
                    <a:cubicBezTo>
                      <a:pt x="252" y="0"/>
                      <a:pt x="278" y="5"/>
                      <a:pt x="304" y="16"/>
                    </a:cubicBezTo>
                    <a:cubicBezTo>
                      <a:pt x="406" y="59"/>
                      <a:pt x="454" y="177"/>
                      <a:pt x="411" y="280"/>
                    </a:cubicBezTo>
                    <a:cubicBezTo>
                      <a:pt x="379" y="357"/>
                      <a:pt x="304" y="403"/>
                      <a:pt x="225" y="403"/>
                    </a:cubicBezTo>
                    <a:cubicBezTo>
                      <a:pt x="225" y="403"/>
                      <a:pt x="225" y="403"/>
                      <a:pt x="224" y="403"/>
                    </a:cubicBezTo>
                    <a:cubicBezTo>
                      <a:pt x="224" y="403"/>
                      <a:pt x="224" y="403"/>
                      <a:pt x="224" y="403"/>
                    </a:cubicBezTo>
                    <a:cubicBezTo>
                      <a:pt x="223" y="403"/>
                      <a:pt x="221" y="404"/>
                      <a:pt x="219" y="405"/>
                    </a:cubicBezTo>
                    <a:cubicBezTo>
                      <a:pt x="194" y="417"/>
                      <a:pt x="168" y="421"/>
                      <a:pt x="145" y="421"/>
                    </a:cubicBezTo>
                    <a:cubicBezTo>
                      <a:pt x="118" y="421"/>
                      <a:pt x="95" y="416"/>
                      <a:pt x="84" y="412"/>
                    </a:cubicBezTo>
                    <a:cubicBezTo>
                      <a:pt x="81" y="411"/>
                      <a:pt x="79" y="409"/>
                      <a:pt x="81" y="409"/>
                    </a:cubicBezTo>
                    <a:cubicBezTo>
                      <a:pt x="111" y="406"/>
                      <a:pt x="123" y="389"/>
                      <a:pt x="127" y="382"/>
                    </a:cubicBezTo>
                    <a:cubicBezTo>
                      <a:pt x="128" y="379"/>
                      <a:pt x="126" y="377"/>
                      <a:pt x="125" y="376"/>
                    </a:cubicBezTo>
                    <a:cubicBezTo>
                      <a:pt x="38" y="327"/>
                      <a:pt x="0" y="218"/>
                      <a:pt x="40" y="123"/>
                    </a:cubicBezTo>
                    <a:cubicBezTo>
                      <a:pt x="72" y="46"/>
                      <a:pt x="147" y="0"/>
                      <a:pt x="225" y="0"/>
                    </a:cubicBezTo>
                    <a:moveTo>
                      <a:pt x="225" y="21"/>
                    </a:moveTo>
                    <a:cubicBezTo>
                      <a:pt x="153" y="21"/>
                      <a:pt x="88" y="65"/>
                      <a:pt x="59" y="132"/>
                    </a:cubicBezTo>
                    <a:cubicBezTo>
                      <a:pt x="24" y="215"/>
                      <a:pt x="57" y="313"/>
                      <a:pt x="136" y="358"/>
                    </a:cubicBezTo>
                    <a:cubicBezTo>
                      <a:pt x="147" y="365"/>
                      <a:pt x="152" y="379"/>
                      <a:pt x="146" y="391"/>
                    </a:cubicBezTo>
                    <a:cubicBezTo>
                      <a:pt x="146" y="391"/>
                      <a:pt x="146" y="391"/>
                      <a:pt x="146" y="391"/>
                    </a:cubicBezTo>
                    <a:cubicBezTo>
                      <a:pt x="146" y="392"/>
                      <a:pt x="146" y="392"/>
                      <a:pt x="146" y="392"/>
                    </a:cubicBezTo>
                    <a:cubicBezTo>
                      <a:pt x="144" y="394"/>
                      <a:pt x="143" y="396"/>
                      <a:pt x="141" y="399"/>
                    </a:cubicBezTo>
                    <a:cubicBezTo>
                      <a:pt x="142" y="399"/>
                      <a:pt x="143" y="399"/>
                      <a:pt x="145" y="399"/>
                    </a:cubicBezTo>
                    <a:cubicBezTo>
                      <a:pt x="169" y="399"/>
                      <a:pt x="191" y="394"/>
                      <a:pt x="210" y="385"/>
                    </a:cubicBezTo>
                    <a:cubicBezTo>
                      <a:pt x="214" y="383"/>
                      <a:pt x="219" y="382"/>
                      <a:pt x="224" y="382"/>
                    </a:cubicBezTo>
                    <a:cubicBezTo>
                      <a:pt x="225" y="382"/>
                      <a:pt x="225" y="382"/>
                      <a:pt x="225" y="382"/>
                    </a:cubicBezTo>
                    <a:cubicBezTo>
                      <a:pt x="298" y="382"/>
                      <a:pt x="363" y="339"/>
                      <a:pt x="391" y="272"/>
                    </a:cubicBezTo>
                    <a:cubicBezTo>
                      <a:pt x="430" y="180"/>
                      <a:pt x="387" y="74"/>
                      <a:pt x="295" y="36"/>
                    </a:cubicBezTo>
                    <a:cubicBezTo>
                      <a:pt x="273" y="26"/>
                      <a:pt x="249" y="21"/>
                      <a:pt x="225" y="21"/>
                    </a:cubicBezTo>
                    <a:cubicBezTo>
                      <a:pt x="225" y="21"/>
                      <a:pt x="225" y="21"/>
                      <a:pt x="225"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Oval 37"/>
              <p:cNvSpPr>
                <a:spLocks noChangeArrowheads="1"/>
              </p:cNvSpPr>
              <p:nvPr/>
            </p:nvSpPr>
            <p:spPr bwMode="auto">
              <a:xfrm>
                <a:off x="201" y="1291"/>
                <a:ext cx="121"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Oval 38"/>
              <p:cNvSpPr>
                <a:spLocks noChangeArrowheads="1"/>
              </p:cNvSpPr>
              <p:nvPr/>
            </p:nvSpPr>
            <p:spPr bwMode="auto">
              <a:xfrm>
                <a:off x="400"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Oval 39"/>
              <p:cNvSpPr>
                <a:spLocks noChangeArrowheads="1"/>
              </p:cNvSpPr>
              <p:nvPr/>
            </p:nvSpPr>
            <p:spPr bwMode="auto">
              <a:xfrm>
                <a:off x="596"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0"/>
              <p:cNvSpPr>
                <a:spLocks noEditPoints="1"/>
              </p:cNvSpPr>
              <p:nvPr/>
            </p:nvSpPr>
            <p:spPr bwMode="auto">
              <a:xfrm>
                <a:off x="440" y="533"/>
                <a:ext cx="827" cy="909"/>
              </a:xfrm>
              <a:custGeom>
                <a:avLst/>
                <a:gdLst>
                  <a:gd name="T0" fmla="*/ 242 w 350"/>
                  <a:gd name="T1" fmla="*/ 350 h 385"/>
                  <a:gd name="T2" fmla="*/ 243 w 350"/>
                  <a:gd name="T3" fmla="*/ 346 h 385"/>
                  <a:gd name="T4" fmla="*/ 316 w 350"/>
                  <a:gd name="T5" fmla="*/ 129 h 385"/>
                  <a:gd name="T6" fmla="*/ 90 w 350"/>
                  <a:gd name="T7" fmla="*/ 37 h 385"/>
                  <a:gd name="T8" fmla="*/ 0 w 350"/>
                  <a:gd name="T9" fmla="*/ 125 h 385"/>
                  <a:gd name="T10" fmla="*/ 4 w 350"/>
                  <a:gd name="T11" fmla="*/ 124 h 385"/>
                  <a:gd name="T12" fmla="*/ 86 w 350"/>
                  <a:gd name="T13" fmla="*/ 141 h 385"/>
                  <a:gd name="T14" fmla="*/ 151 w 350"/>
                  <a:gd name="T15" fmla="*/ 184 h 385"/>
                  <a:gd name="T16" fmla="*/ 164 w 350"/>
                  <a:gd name="T17" fmla="*/ 180 h 385"/>
                  <a:gd name="T18" fmla="*/ 186 w 350"/>
                  <a:gd name="T19" fmla="*/ 202 h 385"/>
                  <a:gd name="T20" fmla="*/ 180 w 350"/>
                  <a:gd name="T21" fmla="*/ 218 h 385"/>
                  <a:gd name="T22" fmla="*/ 210 w 350"/>
                  <a:gd name="T23" fmla="*/ 383 h 385"/>
                  <a:gd name="T24" fmla="*/ 278 w 350"/>
                  <a:gd name="T25" fmla="*/ 376 h 385"/>
                  <a:gd name="T26" fmla="*/ 281 w 350"/>
                  <a:gd name="T27" fmla="*/ 374 h 385"/>
                  <a:gd name="T28" fmla="*/ 242 w 350"/>
                  <a:gd name="T29" fmla="*/ 350 h 385"/>
                  <a:gd name="T30" fmla="*/ 216 w 350"/>
                  <a:gd name="T31" fmla="*/ 202 h 385"/>
                  <a:gd name="T32" fmla="*/ 239 w 350"/>
                  <a:gd name="T33" fmla="*/ 180 h 385"/>
                  <a:gd name="T34" fmla="*/ 261 w 350"/>
                  <a:gd name="T35" fmla="*/ 202 h 385"/>
                  <a:gd name="T36" fmla="*/ 239 w 350"/>
                  <a:gd name="T37" fmla="*/ 225 h 385"/>
                  <a:gd name="T38" fmla="*/ 216 w 350"/>
                  <a:gd name="T39" fmla="*/ 20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0" h="385">
                    <a:moveTo>
                      <a:pt x="242" y="350"/>
                    </a:moveTo>
                    <a:cubicBezTo>
                      <a:pt x="241" y="348"/>
                      <a:pt x="242" y="346"/>
                      <a:pt x="243" y="346"/>
                    </a:cubicBezTo>
                    <a:cubicBezTo>
                      <a:pt x="318" y="303"/>
                      <a:pt x="350" y="210"/>
                      <a:pt x="316" y="129"/>
                    </a:cubicBezTo>
                    <a:cubicBezTo>
                      <a:pt x="279" y="41"/>
                      <a:pt x="178" y="0"/>
                      <a:pt x="90" y="37"/>
                    </a:cubicBezTo>
                    <a:cubicBezTo>
                      <a:pt x="49" y="55"/>
                      <a:pt x="18" y="86"/>
                      <a:pt x="0" y="125"/>
                    </a:cubicBezTo>
                    <a:cubicBezTo>
                      <a:pt x="2" y="124"/>
                      <a:pt x="3" y="124"/>
                      <a:pt x="4" y="124"/>
                    </a:cubicBezTo>
                    <a:cubicBezTo>
                      <a:pt x="32" y="124"/>
                      <a:pt x="59" y="130"/>
                      <a:pt x="86" y="141"/>
                    </a:cubicBezTo>
                    <a:cubicBezTo>
                      <a:pt x="111" y="151"/>
                      <a:pt x="133" y="166"/>
                      <a:pt x="151" y="184"/>
                    </a:cubicBezTo>
                    <a:cubicBezTo>
                      <a:pt x="154" y="181"/>
                      <a:pt x="159" y="180"/>
                      <a:pt x="164" y="180"/>
                    </a:cubicBezTo>
                    <a:cubicBezTo>
                      <a:pt x="176" y="180"/>
                      <a:pt x="186" y="190"/>
                      <a:pt x="186" y="202"/>
                    </a:cubicBezTo>
                    <a:cubicBezTo>
                      <a:pt x="186" y="208"/>
                      <a:pt x="184" y="214"/>
                      <a:pt x="180" y="218"/>
                    </a:cubicBezTo>
                    <a:cubicBezTo>
                      <a:pt x="211" y="265"/>
                      <a:pt x="223" y="325"/>
                      <a:pt x="210" y="383"/>
                    </a:cubicBezTo>
                    <a:cubicBezTo>
                      <a:pt x="240" y="385"/>
                      <a:pt x="266" y="380"/>
                      <a:pt x="278" y="376"/>
                    </a:cubicBezTo>
                    <a:cubicBezTo>
                      <a:pt x="281" y="375"/>
                      <a:pt x="282" y="374"/>
                      <a:pt x="281" y="374"/>
                    </a:cubicBezTo>
                    <a:cubicBezTo>
                      <a:pt x="255" y="371"/>
                      <a:pt x="245" y="356"/>
                      <a:pt x="242" y="350"/>
                    </a:cubicBezTo>
                    <a:close/>
                    <a:moveTo>
                      <a:pt x="216" y="202"/>
                    </a:moveTo>
                    <a:cubicBezTo>
                      <a:pt x="216" y="190"/>
                      <a:pt x="226" y="180"/>
                      <a:pt x="239" y="180"/>
                    </a:cubicBezTo>
                    <a:cubicBezTo>
                      <a:pt x="251" y="180"/>
                      <a:pt x="261" y="190"/>
                      <a:pt x="261" y="202"/>
                    </a:cubicBezTo>
                    <a:cubicBezTo>
                      <a:pt x="261" y="215"/>
                      <a:pt x="251" y="225"/>
                      <a:pt x="239" y="225"/>
                    </a:cubicBezTo>
                    <a:cubicBezTo>
                      <a:pt x="226" y="225"/>
                      <a:pt x="216" y="215"/>
                      <a:pt x="216" y="2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1" name="组合 60"/>
          <p:cNvGrpSpPr/>
          <p:nvPr/>
        </p:nvGrpSpPr>
        <p:grpSpPr>
          <a:xfrm>
            <a:off x="6886912" y="4238884"/>
            <a:ext cx="671987" cy="672075"/>
            <a:chOff x="2996006" y="3225278"/>
            <a:chExt cx="504056" cy="504056"/>
          </a:xfrm>
        </p:grpSpPr>
        <p:sp>
          <p:nvSpPr>
            <p:cNvPr id="62" name="椭圆 61"/>
            <p:cNvSpPr/>
            <p:nvPr/>
          </p:nvSpPr>
          <p:spPr>
            <a:xfrm>
              <a:off x="2996006" y="3225278"/>
              <a:ext cx="504056" cy="50405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44"/>
            <p:cNvGrpSpPr>
              <a:grpSpLocks noChangeAspect="1"/>
            </p:cNvGrpSpPr>
            <p:nvPr/>
          </p:nvGrpSpPr>
          <p:grpSpPr bwMode="auto">
            <a:xfrm>
              <a:off x="3096253" y="3325095"/>
              <a:ext cx="303562" cy="304422"/>
              <a:chOff x="199" y="871"/>
              <a:chExt cx="707" cy="709"/>
            </a:xfrm>
          </p:grpSpPr>
          <p:sp>
            <p:nvSpPr>
              <p:cNvPr id="64" name="Freeform 45"/>
              <p:cNvSpPr>
                <a:spLocks noEditPoints="1"/>
              </p:cNvSpPr>
              <p:nvPr/>
            </p:nvSpPr>
            <p:spPr bwMode="auto">
              <a:xfrm>
                <a:off x="240" y="1247"/>
                <a:ext cx="635" cy="333"/>
              </a:xfrm>
              <a:custGeom>
                <a:avLst/>
                <a:gdLst>
                  <a:gd name="T0" fmla="*/ 269 w 269"/>
                  <a:gd name="T1" fmla="*/ 0 h 141"/>
                  <a:gd name="T2" fmla="*/ 269 w 269"/>
                  <a:gd name="T3" fmla="*/ 109 h 141"/>
                  <a:gd name="T4" fmla="*/ 237 w 269"/>
                  <a:gd name="T5" fmla="*/ 141 h 141"/>
                  <a:gd name="T6" fmla="*/ 32 w 269"/>
                  <a:gd name="T7" fmla="*/ 141 h 141"/>
                  <a:gd name="T8" fmla="*/ 0 w 269"/>
                  <a:gd name="T9" fmla="*/ 109 h 141"/>
                  <a:gd name="T10" fmla="*/ 0 w 269"/>
                  <a:gd name="T11" fmla="*/ 0 h 141"/>
                  <a:gd name="T12" fmla="*/ 269 w 269"/>
                  <a:gd name="T13" fmla="*/ 0 h 141"/>
                  <a:gd name="T14" fmla="*/ 255 w 269"/>
                  <a:gd name="T15" fmla="*/ 13 h 141"/>
                  <a:gd name="T16" fmla="*/ 14 w 269"/>
                  <a:gd name="T17" fmla="*/ 13 h 141"/>
                  <a:gd name="T18" fmla="*/ 14 w 269"/>
                  <a:gd name="T19" fmla="*/ 108 h 141"/>
                  <a:gd name="T20" fmla="*/ 34 w 269"/>
                  <a:gd name="T21" fmla="*/ 128 h 141"/>
                  <a:gd name="T22" fmla="*/ 235 w 269"/>
                  <a:gd name="T23" fmla="*/ 128 h 141"/>
                  <a:gd name="T24" fmla="*/ 255 w 269"/>
                  <a:gd name="T25" fmla="*/ 108 h 141"/>
                  <a:gd name="T26" fmla="*/ 255 w 269"/>
                  <a:gd name="T27" fmla="*/ 1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141">
                    <a:moveTo>
                      <a:pt x="269" y="0"/>
                    </a:moveTo>
                    <a:cubicBezTo>
                      <a:pt x="269" y="109"/>
                      <a:pt x="269" y="109"/>
                      <a:pt x="269" y="109"/>
                    </a:cubicBezTo>
                    <a:cubicBezTo>
                      <a:pt x="269" y="127"/>
                      <a:pt x="254" y="141"/>
                      <a:pt x="237" y="141"/>
                    </a:cubicBezTo>
                    <a:cubicBezTo>
                      <a:pt x="32" y="141"/>
                      <a:pt x="32" y="141"/>
                      <a:pt x="32" y="141"/>
                    </a:cubicBezTo>
                    <a:cubicBezTo>
                      <a:pt x="15" y="141"/>
                      <a:pt x="0" y="127"/>
                      <a:pt x="0" y="109"/>
                    </a:cubicBezTo>
                    <a:cubicBezTo>
                      <a:pt x="0" y="0"/>
                      <a:pt x="0" y="0"/>
                      <a:pt x="0" y="0"/>
                    </a:cubicBezTo>
                    <a:cubicBezTo>
                      <a:pt x="269" y="0"/>
                      <a:pt x="269" y="0"/>
                      <a:pt x="269" y="0"/>
                    </a:cubicBezTo>
                    <a:moveTo>
                      <a:pt x="255" y="13"/>
                    </a:moveTo>
                    <a:cubicBezTo>
                      <a:pt x="14" y="13"/>
                      <a:pt x="14" y="13"/>
                      <a:pt x="14" y="13"/>
                    </a:cubicBezTo>
                    <a:cubicBezTo>
                      <a:pt x="14" y="108"/>
                      <a:pt x="14" y="108"/>
                      <a:pt x="14" y="108"/>
                    </a:cubicBezTo>
                    <a:cubicBezTo>
                      <a:pt x="14" y="119"/>
                      <a:pt x="23" y="128"/>
                      <a:pt x="34" y="128"/>
                    </a:cubicBezTo>
                    <a:cubicBezTo>
                      <a:pt x="235" y="128"/>
                      <a:pt x="235" y="128"/>
                      <a:pt x="235" y="128"/>
                    </a:cubicBezTo>
                    <a:cubicBezTo>
                      <a:pt x="246" y="128"/>
                      <a:pt x="255" y="119"/>
                      <a:pt x="255" y="108"/>
                    </a:cubicBezTo>
                    <a:cubicBezTo>
                      <a:pt x="255" y="13"/>
                      <a:pt x="255" y="13"/>
                      <a:pt x="25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6"/>
              <p:cNvSpPr/>
              <p:nvPr/>
            </p:nvSpPr>
            <p:spPr bwMode="auto">
              <a:xfrm>
                <a:off x="240" y="1136"/>
                <a:ext cx="635" cy="97"/>
              </a:xfrm>
              <a:custGeom>
                <a:avLst/>
                <a:gdLst>
                  <a:gd name="T0" fmla="*/ 269 w 269"/>
                  <a:gd name="T1" fmla="*/ 41 h 41"/>
                  <a:gd name="T2" fmla="*/ 269 w 269"/>
                  <a:gd name="T3" fmla="*/ 32 h 41"/>
                  <a:gd name="T4" fmla="*/ 237 w 269"/>
                  <a:gd name="T5" fmla="*/ 0 h 41"/>
                  <a:gd name="T6" fmla="*/ 32 w 269"/>
                  <a:gd name="T7" fmla="*/ 0 h 41"/>
                  <a:gd name="T8" fmla="*/ 0 w 269"/>
                  <a:gd name="T9" fmla="*/ 32 h 41"/>
                  <a:gd name="T10" fmla="*/ 0 w 269"/>
                  <a:gd name="T11" fmla="*/ 41 h 41"/>
                  <a:gd name="T12" fmla="*/ 269 w 26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69" h="41">
                    <a:moveTo>
                      <a:pt x="269" y="41"/>
                    </a:moveTo>
                    <a:cubicBezTo>
                      <a:pt x="269" y="32"/>
                      <a:pt x="269" y="32"/>
                      <a:pt x="269" y="32"/>
                    </a:cubicBezTo>
                    <a:cubicBezTo>
                      <a:pt x="269" y="14"/>
                      <a:pt x="254" y="0"/>
                      <a:pt x="237" y="0"/>
                    </a:cubicBezTo>
                    <a:cubicBezTo>
                      <a:pt x="32" y="0"/>
                      <a:pt x="32" y="0"/>
                      <a:pt x="32" y="0"/>
                    </a:cubicBezTo>
                    <a:cubicBezTo>
                      <a:pt x="15" y="0"/>
                      <a:pt x="0" y="14"/>
                      <a:pt x="0" y="32"/>
                    </a:cubicBezTo>
                    <a:cubicBezTo>
                      <a:pt x="0" y="41"/>
                      <a:pt x="0" y="41"/>
                      <a:pt x="0" y="41"/>
                    </a:cubicBezTo>
                    <a:lnTo>
                      <a:pt x="269"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7"/>
              <p:cNvSpPr/>
              <p:nvPr/>
            </p:nvSpPr>
            <p:spPr bwMode="auto">
              <a:xfrm>
                <a:off x="199" y="871"/>
                <a:ext cx="213" cy="210"/>
              </a:xfrm>
              <a:custGeom>
                <a:avLst/>
                <a:gdLst>
                  <a:gd name="T0" fmla="*/ 39 w 90"/>
                  <a:gd name="T1" fmla="*/ 2 h 89"/>
                  <a:gd name="T2" fmla="*/ 56 w 90"/>
                  <a:gd name="T3" fmla="*/ 35 h 89"/>
                  <a:gd name="T4" fmla="*/ 47 w 90"/>
                  <a:gd name="T5" fmla="*/ 50 h 89"/>
                  <a:gd name="T6" fmla="*/ 30 w 90"/>
                  <a:gd name="T7" fmla="*/ 49 h 89"/>
                  <a:gd name="T8" fmla="*/ 13 w 90"/>
                  <a:gd name="T9" fmla="*/ 16 h 89"/>
                  <a:gd name="T10" fmla="*/ 8 w 90"/>
                  <a:gd name="T11" fmla="*/ 62 h 89"/>
                  <a:gd name="T12" fmla="*/ 62 w 90"/>
                  <a:gd name="T13" fmla="*/ 78 h 89"/>
                  <a:gd name="T14" fmla="*/ 79 w 90"/>
                  <a:gd name="T15" fmla="*/ 23 h 89"/>
                  <a:gd name="T16" fmla="*/ 39 w 90"/>
                  <a:gd name="T17"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9">
                    <a:moveTo>
                      <a:pt x="39" y="2"/>
                    </a:moveTo>
                    <a:cubicBezTo>
                      <a:pt x="56" y="35"/>
                      <a:pt x="56" y="35"/>
                      <a:pt x="56" y="35"/>
                    </a:cubicBezTo>
                    <a:cubicBezTo>
                      <a:pt x="47" y="50"/>
                      <a:pt x="47" y="50"/>
                      <a:pt x="47" y="50"/>
                    </a:cubicBezTo>
                    <a:cubicBezTo>
                      <a:pt x="30" y="49"/>
                      <a:pt x="30" y="49"/>
                      <a:pt x="30" y="49"/>
                    </a:cubicBezTo>
                    <a:cubicBezTo>
                      <a:pt x="13" y="16"/>
                      <a:pt x="13" y="16"/>
                      <a:pt x="13" y="16"/>
                    </a:cubicBezTo>
                    <a:cubicBezTo>
                      <a:pt x="2" y="28"/>
                      <a:pt x="0" y="46"/>
                      <a:pt x="8" y="62"/>
                    </a:cubicBezTo>
                    <a:cubicBezTo>
                      <a:pt x="18" y="81"/>
                      <a:pt x="43" y="89"/>
                      <a:pt x="62" y="78"/>
                    </a:cubicBezTo>
                    <a:cubicBezTo>
                      <a:pt x="82" y="68"/>
                      <a:pt x="90" y="43"/>
                      <a:pt x="79" y="23"/>
                    </a:cubicBezTo>
                    <a:cubicBezTo>
                      <a:pt x="71" y="8"/>
                      <a:pt x="55" y="0"/>
                      <a:pt x="3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8"/>
              <p:cNvSpPr/>
              <p:nvPr/>
            </p:nvSpPr>
            <p:spPr bwMode="auto">
              <a:xfrm>
                <a:off x="303" y="1018"/>
                <a:ext cx="123" cy="108"/>
              </a:xfrm>
              <a:custGeom>
                <a:avLst/>
                <a:gdLst>
                  <a:gd name="T0" fmla="*/ 123 w 123"/>
                  <a:gd name="T1" fmla="*/ 108 h 108"/>
                  <a:gd name="T2" fmla="*/ 64 w 123"/>
                  <a:gd name="T3" fmla="*/ 0 h 108"/>
                  <a:gd name="T4" fmla="*/ 0 w 123"/>
                  <a:gd name="T5" fmla="*/ 33 h 108"/>
                  <a:gd name="T6" fmla="*/ 41 w 123"/>
                  <a:gd name="T7" fmla="*/ 108 h 108"/>
                  <a:gd name="T8" fmla="*/ 123 w 123"/>
                  <a:gd name="T9" fmla="*/ 108 h 108"/>
                </a:gdLst>
                <a:ahLst/>
                <a:cxnLst>
                  <a:cxn ang="0">
                    <a:pos x="T0" y="T1"/>
                  </a:cxn>
                  <a:cxn ang="0">
                    <a:pos x="T2" y="T3"/>
                  </a:cxn>
                  <a:cxn ang="0">
                    <a:pos x="T4" y="T5"/>
                  </a:cxn>
                  <a:cxn ang="0">
                    <a:pos x="T6" y="T7"/>
                  </a:cxn>
                  <a:cxn ang="0">
                    <a:pos x="T8" y="T9"/>
                  </a:cxn>
                </a:cxnLst>
                <a:rect l="0" t="0" r="r" b="b"/>
                <a:pathLst>
                  <a:path w="123" h="108">
                    <a:moveTo>
                      <a:pt x="123" y="108"/>
                    </a:moveTo>
                    <a:lnTo>
                      <a:pt x="64" y="0"/>
                    </a:lnTo>
                    <a:lnTo>
                      <a:pt x="0" y="33"/>
                    </a:lnTo>
                    <a:lnTo>
                      <a:pt x="41" y="108"/>
                    </a:lnTo>
                    <a:lnTo>
                      <a:pt x="123"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9"/>
              <p:cNvSpPr/>
              <p:nvPr/>
            </p:nvSpPr>
            <p:spPr bwMode="auto">
              <a:xfrm>
                <a:off x="476" y="975"/>
                <a:ext cx="184" cy="151"/>
              </a:xfrm>
              <a:custGeom>
                <a:avLst/>
                <a:gdLst>
                  <a:gd name="T0" fmla="*/ 71 w 78"/>
                  <a:gd name="T1" fmla="*/ 25 h 64"/>
                  <a:gd name="T2" fmla="*/ 24 w 78"/>
                  <a:gd name="T3" fmla="*/ 8 h 64"/>
                  <a:gd name="T4" fmla="*/ 8 w 78"/>
                  <a:gd name="T5" fmla="*/ 55 h 64"/>
                  <a:gd name="T6" fmla="*/ 14 w 78"/>
                  <a:gd name="T7" fmla="*/ 64 h 64"/>
                  <a:gd name="T8" fmla="*/ 31 w 78"/>
                  <a:gd name="T9" fmla="*/ 64 h 64"/>
                  <a:gd name="T10" fmla="*/ 16 w 78"/>
                  <a:gd name="T11" fmla="*/ 51 h 64"/>
                  <a:gd name="T12" fmla="*/ 28 w 78"/>
                  <a:gd name="T13" fmla="*/ 17 h 64"/>
                  <a:gd name="T14" fmla="*/ 63 w 78"/>
                  <a:gd name="T15" fmla="*/ 29 h 64"/>
                  <a:gd name="T16" fmla="*/ 51 w 78"/>
                  <a:gd name="T17" fmla="*/ 63 h 64"/>
                  <a:gd name="T18" fmla="*/ 48 w 78"/>
                  <a:gd name="T19" fmla="*/ 64 h 64"/>
                  <a:gd name="T20" fmla="*/ 65 w 78"/>
                  <a:gd name="T21" fmla="*/ 64 h 64"/>
                  <a:gd name="T22" fmla="*/ 71 w 78"/>
                  <a:gd name="T23"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4">
                    <a:moveTo>
                      <a:pt x="71" y="25"/>
                    </a:moveTo>
                    <a:cubicBezTo>
                      <a:pt x="63" y="7"/>
                      <a:pt x="42" y="0"/>
                      <a:pt x="24" y="8"/>
                    </a:cubicBezTo>
                    <a:cubicBezTo>
                      <a:pt x="7" y="17"/>
                      <a:pt x="0" y="38"/>
                      <a:pt x="8" y="55"/>
                    </a:cubicBezTo>
                    <a:cubicBezTo>
                      <a:pt x="10" y="58"/>
                      <a:pt x="12" y="61"/>
                      <a:pt x="14" y="64"/>
                    </a:cubicBezTo>
                    <a:cubicBezTo>
                      <a:pt x="31" y="64"/>
                      <a:pt x="31" y="64"/>
                      <a:pt x="31" y="64"/>
                    </a:cubicBezTo>
                    <a:cubicBezTo>
                      <a:pt x="25" y="62"/>
                      <a:pt x="19" y="57"/>
                      <a:pt x="16" y="51"/>
                    </a:cubicBezTo>
                    <a:cubicBezTo>
                      <a:pt x="10" y="38"/>
                      <a:pt x="16" y="23"/>
                      <a:pt x="28" y="17"/>
                    </a:cubicBezTo>
                    <a:cubicBezTo>
                      <a:pt x="41" y="10"/>
                      <a:pt x="56" y="16"/>
                      <a:pt x="63" y="29"/>
                    </a:cubicBezTo>
                    <a:cubicBezTo>
                      <a:pt x="69" y="41"/>
                      <a:pt x="63" y="57"/>
                      <a:pt x="51" y="63"/>
                    </a:cubicBezTo>
                    <a:cubicBezTo>
                      <a:pt x="50" y="63"/>
                      <a:pt x="49" y="64"/>
                      <a:pt x="48" y="64"/>
                    </a:cubicBezTo>
                    <a:cubicBezTo>
                      <a:pt x="65" y="64"/>
                      <a:pt x="65" y="64"/>
                      <a:pt x="65" y="64"/>
                    </a:cubicBezTo>
                    <a:cubicBezTo>
                      <a:pt x="75" y="54"/>
                      <a:pt x="78" y="38"/>
                      <a:pt x="71"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0"/>
              <p:cNvSpPr/>
              <p:nvPr/>
            </p:nvSpPr>
            <p:spPr bwMode="auto">
              <a:xfrm>
                <a:off x="388" y="881"/>
                <a:ext cx="369" cy="245"/>
              </a:xfrm>
              <a:custGeom>
                <a:avLst/>
                <a:gdLst>
                  <a:gd name="T0" fmla="*/ 153 w 156"/>
                  <a:gd name="T1" fmla="*/ 92 h 104"/>
                  <a:gd name="T2" fmla="*/ 134 w 156"/>
                  <a:gd name="T3" fmla="*/ 82 h 104"/>
                  <a:gd name="T4" fmla="*/ 133 w 156"/>
                  <a:gd name="T5" fmla="*/ 71 h 104"/>
                  <a:gd name="T6" fmla="*/ 151 w 156"/>
                  <a:gd name="T7" fmla="*/ 59 h 104"/>
                  <a:gd name="T8" fmla="*/ 153 w 156"/>
                  <a:gd name="T9" fmla="*/ 54 h 104"/>
                  <a:gd name="T10" fmla="*/ 145 w 156"/>
                  <a:gd name="T11" fmla="*/ 36 h 104"/>
                  <a:gd name="T12" fmla="*/ 139 w 156"/>
                  <a:gd name="T13" fmla="*/ 34 h 104"/>
                  <a:gd name="T14" fmla="*/ 119 w 156"/>
                  <a:gd name="T15" fmla="*/ 41 h 104"/>
                  <a:gd name="T16" fmla="*/ 110 w 156"/>
                  <a:gd name="T17" fmla="*/ 33 h 104"/>
                  <a:gd name="T18" fmla="*/ 115 w 156"/>
                  <a:gd name="T19" fmla="*/ 12 h 104"/>
                  <a:gd name="T20" fmla="*/ 112 w 156"/>
                  <a:gd name="T21" fmla="*/ 7 h 104"/>
                  <a:gd name="T22" fmla="*/ 94 w 156"/>
                  <a:gd name="T23" fmla="*/ 1 h 104"/>
                  <a:gd name="T24" fmla="*/ 89 w 156"/>
                  <a:gd name="T25" fmla="*/ 3 h 104"/>
                  <a:gd name="T26" fmla="*/ 79 w 156"/>
                  <a:gd name="T27" fmla="*/ 22 h 104"/>
                  <a:gd name="T28" fmla="*/ 68 w 156"/>
                  <a:gd name="T29" fmla="*/ 23 h 104"/>
                  <a:gd name="T30" fmla="*/ 56 w 156"/>
                  <a:gd name="T31" fmla="*/ 5 h 104"/>
                  <a:gd name="T32" fmla="*/ 50 w 156"/>
                  <a:gd name="T33" fmla="*/ 3 h 104"/>
                  <a:gd name="T34" fmla="*/ 33 w 156"/>
                  <a:gd name="T35" fmla="*/ 12 h 104"/>
                  <a:gd name="T36" fmla="*/ 31 w 156"/>
                  <a:gd name="T37" fmla="*/ 17 h 104"/>
                  <a:gd name="T38" fmla="*/ 38 w 156"/>
                  <a:gd name="T39" fmla="*/ 37 h 104"/>
                  <a:gd name="T40" fmla="*/ 30 w 156"/>
                  <a:gd name="T41" fmla="*/ 46 h 104"/>
                  <a:gd name="T42" fmla="*/ 10 w 156"/>
                  <a:gd name="T43" fmla="*/ 42 h 104"/>
                  <a:gd name="T44" fmla="*/ 0 w 156"/>
                  <a:gd name="T45" fmla="*/ 67 h 104"/>
                  <a:gd name="T46" fmla="*/ 1 w 156"/>
                  <a:gd name="T47" fmla="*/ 68 h 104"/>
                  <a:gd name="T48" fmla="*/ 19 w 156"/>
                  <a:gd name="T49" fmla="*/ 77 h 104"/>
                  <a:gd name="T50" fmla="*/ 20 w 156"/>
                  <a:gd name="T51" fmla="*/ 89 h 104"/>
                  <a:gd name="T52" fmla="*/ 14 w 156"/>
                  <a:gd name="T53" fmla="*/ 93 h 104"/>
                  <a:gd name="T54" fmla="*/ 20 w 156"/>
                  <a:gd name="T55" fmla="*/ 104 h 104"/>
                  <a:gd name="T56" fmla="*/ 47 w 156"/>
                  <a:gd name="T57" fmla="*/ 104 h 104"/>
                  <a:gd name="T58" fmla="*/ 42 w 156"/>
                  <a:gd name="T59" fmla="*/ 96 h 104"/>
                  <a:gd name="T60" fmla="*/ 60 w 156"/>
                  <a:gd name="T61" fmla="*/ 45 h 104"/>
                  <a:gd name="T62" fmla="*/ 111 w 156"/>
                  <a:gd name="T63" fmla="*/ 63 h 104"/>
                  <a:gd name="T64" fmla="*/ 106 w 156"/>
                  <a:gd name="T65" fmla="*/ 104 h 104"/>
                  <a:gd name="T66" fmla="*/ 153 w 156"/>
                  <a:gd name="T67" fmla="*/ 104 h 104"/>
                  <a:gd name="T68" fmla="*/ 155 w 156"/>
                  <a:gd name="T69" fmla="*/ 97 h 104"/>
                  <a:gd name="T70" fmla="*/ 153 w 156"/>
                  <a:gd name="T71"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 h="104">
                    <a:moveTo>
                      <a:pt x="153" y="92"/>
                    </a:moveTo>
                    <a:cubicBezTo>
                      <a:pt x="134" y="82"/>
                      <a:pt x="134" y="82"/>
                      <a:pt x="134" y="82"/>
                    </a:cubicBezTo>
                    <a:cubicBezTo>
                      <a:pt x="134" y="78"/>
                      <a:pt x="134" y="75"/>
                      <a:pt x="133" y="71"/>
                    </a:cubicBezTo>
                    <a:cubicBezTo>
                      <a:pt x="151" y="59"/>
                      <a:pt x="151" y="59"/>
                      <a:pt x="151" y="59"/>
                    </a:cubicBezTo>
                    <a:cubicBezTo>
                      <a:pt x="153" y="58"/>
                      <a:pt x="154" y="56"/>
                      <a:pt x="153" y="54"/>
                    </a:cubicBezTo>
                    <a:cubicBezTo>
                      <a:pt x="145" y="36"/>
                      <a:pt x="145" y="36"/>
                      <a:pt x="145" y="36"/>
                    </a:cubicBezTo>
                    <a:cubicBezTo>
                      <a:pt x="144" y="35"/>
                      <a:pt x="141" y="33"/>
                      <a:pt x="139" y="34"/>
                    </a:cubicBezTo>
                    <a:cubicBezTo>
                      <a:pt x="119" y="41"/>
                      <a:pt x="119" y="41"/>
                      <a:pt x="119" y="41"/>
                    </a:cubicBezTo>
                    <a:cubicBezTo>
                      <a:pt x="116" y="38"/>
                      <a:pt x="113" y="36"/>
                      <a:pt x="110" y="33"/>
                    </a:cubicBezTo>
                    <a:cubicBezTo>
                      <a:pt x="115" y="12"/>
                      <a:pt x="115" y="12"/>
                      <a:pt x="115" y="12"/>
                    </a:cubicBezTo>
                    <a:cubicBezTo>
                      <a:pt x="115" y="10"/>
                      <a:pt x="114" y="8"/>
                      <a:pt x="112" y="7"/>
                    </a:cubicBezTo>
                    <a:cubicBezTo>
                      <a:pt x="94" y="1"/>
                      <a:pt x="94" y="1"/>
                      <a:pt x="94" y="1"/>
                    </a:cubicBezTo>
                    <a:cubicBezTo>
                      <a:pt x="92" y="0"/>
                      <a:pt x="90" y="1"/>
                      <a:pt x="89" y="3"/>
                    </a:cubicBezTo>
                    <a:cubicBezTo>
                      <a:pt x="79" y="22"/>
                      <a:pt x="79" y="22"/>
                      <a:pt x="79" y="22"/>
                    </a:cubicBezTo>
                    <a:cubicBezTo>
                      <a:pt x="75" y="22"/>
                      <a:pt x="71" y="22"/>
                      <a:pt x="68" y="23"/>
                    </a:cubicBezTo>
                    <a:cubicBezTo>
                      <a:pt x="56" y="5"/>
                      <a:pt x="56" y="5"/>
                      <a:pt x="56" y="5"/>
                    </a:cubicBezTo>
                    <a:cubicBezTo>
                      <a:pt x="55" y="3"/>
                      <a:pt x="52" y="3"/>
                      <a:pt x="50" y="3"/>
                    </a:cubicBezTo>
                    <a:cubicBezTo>
                      <a:pt x="33" y="12"/>
                      <a:pt x="33" y="12"/>
                      <a:pt x="33" y="12"/>
                    </a:cubicBezTo>
                    <a:cubicBezTo>
                      <a:pt x="31" y="13"/>
                      <a:pt x="30" y="15"/>
                      <a:pt x="31" y="17"/>
                    </a:cubicBezTo>
                    <a:cubicBezTo>
                      <a:pt x="38" y="37"/>
                      <a:pt x="38" y="37"/>
                      <a:pt x="38" y="37"/>
                    </a:cubicBezTo>
                    <a:cubicBezTo>
                      <a:pt x="35" y="40"/>
                      <a:pt x="32" y="43"/>
                      <a:pt x="30" y="46"/>
                    </a:cubicBezTo>
                    <a:cubicBezTo>
                      <a:pt x="10" y="42"/>
                      <a:pt x="10" y="42"/>
                      <a:pt x="10" y="42"/>
                    </a:cubicBezTo>
                    <a:cubicBezTo>
                      <a:pt x="10" y="51"/>
                      <a:pt x="6" y="60"/>
                      <a:pt x="0" y="67"/>
                    </a:cubicBezTo>
                    <a:cubicBezTo>
                      <a:pt x="1" y="68"/>
                      <a:pt x="1" y="68"/>
                      <a:pt x="1" y="68"/>
                    </a:cubicBezTo>
                    <a:cubicBezTo>
                      <a:pt x="19" y="77"/>
                      <a:pt x="19" y="77"/>
                      <a:pt x="19" y="77"/>
                    </a:cubicBezTo>
                    <a:cubicBezTo>
                      <a:pt x="19" y="81"/>
                      <a:pt x="19" y="85"/>
                      <a:pt x="20" y="89"/>
                    </a:cubicBezTo>
                    <a:cubicBezTo>
                      <a:pt x="14" y="93"/>
                      <a:pt x="14" y="93"/>
                      <a:pt x="14" y="93"/>
                    </a:cubicBezTo>
                    <a:cubicBezTo>
                      <a:pt x="20" y="104"/>
                      <a:pt x="20" y="104"/>
                      <a:pt x="20" y="104"/>
                    </a:cubicBezTo>
                    <a:cubicBezTo>
                      <a:pt x="47" y="104"/>
                      <a:pt x="47" y="104"/>
                      <a:pt x="47" y="104"/>
                    </a:cubicBezTo>
                    <a:cubicBezTo>
                      <a:pt x="45" y="102"/>
                      <a:pt x="43" y="99"/>
                      <a:pt x="42" y="96"/>
                    </a:cubicBezTo>
                    <a:cubicBezTo>
                      <a:pt x="33" y="77"/>
                      <a:pt x="41" y="54"/>
                      <a:pt x="60" y="45"/>
                    </a:cubicBezTo>
                    <a:cubicBezTo>
                      <a:pt x="79" y="36"/>
                      <a:pt x="102" y="44"/>
                      <a:pt x="111" y="63"/>
                    </a:cubicBezTo>
                    <a:cubicBezTo>
                      <a:pt x="118" y="77"/>
                      <a:pt x="115" y="93"/>
                      <a:pt x="106" y="104"/>
                    </a:cubicBezTo>
                    <a:cubicBezTo>
                      <a:pt x="153" y="104"/>
                      <a:pt x="153" y="104"/>
                      <a:pt x="153" y="104"/>
                    </a:cubicBezTo>
                    <a:cubicBezTo>
                      <a:pt x="155" y="97"/>
                      <a:pt x="155" y="97"/>
                      <a:pt x="155" y="97"/>
                    </a:cubicBezTo>
                    <a:cubicBezTo>
                      <a:pt x="156" y="95"/>
                      <a:pt x="155" y="93"/>
                      <a:pt x="153"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1"/>
              <p:cNvSpPr/>
              <p:nvPr/>
            </p:nvSpPr>
            <p:spPr bwMode="auto">
              <a:xfrm>
                <a:off x="741" y="876"/>
                <a:ext cx="165" cy="250"/>
              </a:xfrm>
              <a:custGeom>
                <a:avLst/>
                <a:gdLst>
                  <a:gd name="T0" fmla="*/ 68 w 70"/>
                  <a:gd name="T1" fmla="*/ 4 h 106"/>
                  <a:gd name="T2" fmla="*/ 63 w 70"/>
                  <a:gd name="T3" fmla="*/ 1 h 106"/>
                  <a:gd name="T4" fmla="*/ 60 w 70"/>
                  <a:gd name="T5" fmla="*/ 1 h 106"/>
                  <a:gd name="T6" fmla="*/ 49 w 70"/>
                  <a:gd name="T7" fmla="*/ 18 h 106"/>
                  <a:gd name="T8" fmla="*/ 49 w 70"/>
                  <a:gd name="T9" fmla="*/ 20 h 106"/>
                  <a:gd name="T10" fmla="*/ 50 w 70"/>
                  <a:gd name="T11" fmla="*/ 21 h 106"/>
                  <a:gd name="T12" fmla="*/ 22 w 70"/>
                  <a:gd name="T13" fmla="*/ 70 h 106"/>
                  <a:gd name="T14" fmla="*/ 22 w 70"/>
                  <a:gd name="T15" fmla="*/ 69 h 106"/>
                  <a:gd name="T16" fmla="*/ 10 w 70"/>
                  <a:gd name="T17" fmla="*/ 73 h 106"/>
                  <a:gd name="T18" fmla="*/ 0 w 70"/>
                  <a:gd name="T19" fmla="*/ 90 h 106"/>
                  <a:gd name="T20" fmla="*/ 7 w 70"/>
                  <a:gd name="T21" fmla="*/ 93 h 106"/>
                  <a:gd name="T22" fmla="*/ 9 w 70"/>
                  <a:gd name="T23" fmla="*/ 99 h 106"/>
                  <a:gd name="T24" fmla="*/ 7 w 70"/>
                  <a:gd name="T25" fmla="*/ 106 h 106"/>
                  <a:gd name="T26" fmla="*/ 21 w 70"/>
                  <a:gd name="T27" fmla="*/ 106 h 106"/>
                  <a:gd name="T28" fmla="*/ 32 w 70"/>
                  <a:gd name="T29" fmla="*/ 86 h 106"/>
                  <a:gd name="T30" fmla="*/ 29 w 70"/>
                  <a:gd name="T31" fmla="*/ 74 h 106"/>
                  <a:gd name="T32" fmla="*/ 29 w 70"/>
                  <a:gd name="T33" fmla="*/ 73 h 106"/>
                  <a:gd name="T34" fmla="*/ 57 w 70"/>
                  <a:gd name="T35" fmla="*/ 25 h 106"/>
                  <a:gd name="T36" fmla="*/ 58 w 70"/>
                  <a:gd name="T37" fmla="*/ 26 h 106"/>
                  <a:gd name="T38" fmla="*/ 61 w 70"/>
                  <a:gd name="T39" fmla="*/ 25 h 106"/>
                  <a:gd name="T40" fmla="*/ 69 w 70"/>
                  <a:gd name="T41" fmla="*/ 6 h 106"/>
                  <a:gd name="T42" fmla="*/ 68 w 70"/>
                  <a:gd name="T43"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06">
                    <a:moveTo>
                      <a:pt x="68" y="4"/>
                    </a:moveTo>
                    <a:cubicBezTo>
                      <a:pt x="63" y="1"/>
                      <a:pt x="63" y="1"/>
                      <a:pt x="63" y="1"/>
                    </a:cubicBezTo>
                    <a:cubicBezTo>
                      <a:pt x="62" y="0"/>
                      <a:pt x="61" y="0"/>
                      <a:pt x="60" y="1"/>
                    </a:cubicBezTo>
                    <a:cubicBezTo>
                      <a:pt x="49" y="18"/>
                      <a:pt x="49" y="18"/>
                      <a:pt x="49" y="18"/>
                    </a:cubicBezTo>
                    <a:cubicBezTo>
                      <a:pt x="48" y="19"/>
                      <a:pt x="48" y="20"/>
                      <a:pt x="49" y="20"/>
                    </a:cubicBezTo>
                    <a:cubicBezTo>
                      <a:pt x="50" y="21"/>
                      <a:pt x="50" y="21"/>
                      <a:pt x="50" y="21"/>
                    </a:cubicBezTo>
                    <a:cubicBezTo>
                      <a:pt x="22" y="70"/>
                      <a:pt x="22" y="70"/>
                      <a:pt x="22" y="70"/>
                    </a:cubicBezTo>
                    <a:cubicBezTo>
                      <a:pt x="22" y="69"/>
                      <a:pt x="22" y="69"/>
                      <a:pt x="22" y="69"/>
                    </a:cubicBezTo>
                    <a:cubicBezTo>
                      <a:pt x="18" y="67"/>
                      <a:pt x="12" y="68"/>
                      <a:pt x="10" y="73"/>
                    </a:cubicBezTo>
                    <a:cubicBezTo>
                      <a:pt x="0" y="90"/>
                      <a:pt x="0" y="90"/>
                      <a:pt x="0" y="90"/>
                    </a:cubicBezTo>
                    <a:cubicBezTo>
                      <a:pt x="7" y="93"/>
                      <a:pt x="7" y="93"/>
                      <a:pt x="7" y="93"/>
                    </a:cubicBezTo>
                    <a:cubicBezTo>
                      <a:pt x="9" y="94"/>
                      <a:pt x="10" y="97"/>
                      <a:pt x="9" y="99"/>
                    </a:cubicBezTo>
                    <a:cubicBezTo>
                      <a:pt x="7" y="106"/>
                      <a:pt x="7" y="106"/>
                      <a:pt x="7" y="106"/>
                    </a:cubicBezTo>
                    <a:cubicBezTo>
                      <a:pt x="21" y="106"/>
                      <a:pt x="21" y="106"/>
                      <a:pt x="21" y="106"/>
                    </a:cubicBezTo>
                    <a:cubicBezTo>
                      <a:pt x="32" y="86"/>
                      <a:pt x="32" y="86"/>
                      <a:pt x="32" y="86"/>
                    </a:cubicBezTo>
                    <a:cubicBezTo>
                      <a:pt x="35" y="82"/>
                      <a:pt x="33" y="76"/>
                      <a:pt x="29" y="74"/>
                    </a:cubicBezTo>
                    <a:cubicBezTo>
                      <a:pt x="29" y="73"/>
                      <a:pt x="29" y="73"/>
                      <a:pt x="29" y="73"/>
                    </a:cubicBezTo>
                    <a:cubicBezTo>
                      <a:pt x="57" y="25"/>
                      <a:pt x="57" y="25"/>
                      <a:pt x="57" y="25"/>
                    </a:cubicBezTo>
                    <a:cubicBezTo>
                      <a:pt x="58" y="26"/>
                      <a:pt x="58" y="26"/>
                      <a:pt x="58" y="26"/>
                    </a:cubicBezTo>
                    <a:cubicBezTo>
                      <a:pt x="59" y="26"/>
                      <a:pt x="60" y="26"/>
                      <a:pt x="61" y="25"/>
                    </a:cubicBezTo>
                    <a:cubicBezTo>
                      <a:pt x="69" y="6"/>
                      <a:pt x="69" y="6"/>
                      <a:pt x="69" y="6"/>
                    </a:cubicBezTo>
                    <a:cubicBezTo>
                      <a:pt x="70" y="5"/>
                      <a:pt x="69" y="4"/>
                      <a:pt x="6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76" name="矩形 75"/>
          <p:cNvSpPr/>
          <p:nvPr/>
        </p:nvSpPr>
        <p:spPr>
          <a:xfrm>
            <a:off x="3609129" y="2461856"/>
            <a:ext cx="2441694" cy="1692771"/>
          </a:xfrm>
          <a:prstGeom prst="rect">
            <a:avLst/>
          </a:prstGeom>
        </p:spPr>
        <p:txBody>
          <a:bodyPr wrap="none">
            <a:spAutoFit/>
          </a:bodyPr>
          <a:lstStyle/>
          <a:p>
            <a:pPr algn="ctr"/>
            <a:r>
              <a:rPr lang="zh-CN" altLang="en-US" sz="7200" b="1" dirty="0">
                <a:solidFill>
                  <a:schemeClr val="tx2"/>
                </a:solidFill>
                <a:latin typeface="微软雅黑" panose="020B0503020204020204" pitchFamily="34" charset="-122"/>
                <a:ea typeface="微软雅黑" panose="020B0503020204020204" pitchFamily="34" charset="-122"/>
              </a:rPr>
              <a:t>目 录</a:t>
            </a:r>
            <a:endParaRPr lang="en-US" altLang="zh-CN" sz="7200" b="1" dirty="0">
              <a:solidFill>
                <a:schemeClr val="tx2"/>
              </a:solidFill>
              <a:latin typeface="微软雅黑" panose="020B0503020204020204" pitchFamily="34" charset="-122"/>
              <a:ea typeface="微软雅黑" panose="020B0503020204020204" pitchFamily="34" charset="-122"/>
            </a:endParaRPr>
          </a:p>
          <a:p>
            <a:pPr algn="ctr"/>
            <a:r>
              <a:rPr lang="en-US" altLang="zh-CN" sz="3200" b="1" dirty="0">
                <a:solidFill>
                  <a:schemeClr val="tx2"/>
                </a:solidFill>
                <a:ea typeface="微软雅黑" panose="020B0503020204020204" pitchFamily="34" charset="-122"/>
              </a:rPr>
              <a:t>CONTENTS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1+#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90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par>
                                <p:cTn id="25" presetID="22" presetClass="entr" presetSubtype="8" fill="hold"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8" fill="hold" nodeType="withEffect">
                                  <p:stCondLst>
                                    <p:cond delay="60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22" presetClass="entr" presetSubtype="8" fill="hold" nodeType="withEffect">
                                  <p:stCondLst>
                                    <p:cond delay="90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光标控制</a:t>
            </a:r>
          </a:p>
        </p:txBody>
      </p:sp>
      <p:pic>
        <p:nvPicPr>
          <p:cNvPr id="3" name="图片 2"/>
          <p:cNvPicPr>
            <a:picLocks noChangeAspect="1"/>
          </p:cNvPicPr>
          <p:nvPr/>
        </p:nvPicPr>
        <p:blipFill>
          <a:blip r:embed="rId15"/>
          <a:stretch>
            <a:fillRect/>
          </a:stretch>
        </p:blipFill>
        <p:spPr>
          <a:xfrm>
            <a:off x="1086485" y="1699895"/>
            <a:ext cx="1085850" cy="586740"/>
          </a:xfrm>
          <a:prstGeom prst="rect">
            <a:avLst/>
          </a:prstGeom>
        </p:spPr>
      </p:pic>
      <p:sp>
        <p:nvSpPr>
          <p:cNvPr id="16" name="文本框 15"/>
          <p:cNvSpPr txBox="1"/>
          <p:nvPr/>
        </p:nvSpPr>
        <p:spPr>
          <a:xfrm>
            <a:off x="290195" y="1109980"/>
            <a:ext cx="1667510" cy="398780"/>
          </a:xfrm>
          <a:prstGeom prst="rect">
            <a:avLst/>
          </a:prstGeom>
          <a:noFill/>
          <a:ln w="28575" cmpd="sng">
            <a:solidFill>
              <a:schemeClr val="tx1"/>
            </a:solidFill>
            <a:prstDash val="solid"/>
          </a:ln>
        </p:spPr>
        <p:txBody>
          <a:bodyPr wrap="square" rtlCol="0">
            <a:spAutoFit/>
          </a:bodyPr>
          <a:lstStyle/>
          <a:p>
            <a:pPr algn="ctr"/>
            <a:r>
              <a:rPr lang="zh-CN" altLang="en-US" sz="2000"/>
              <a:t>后续程序</a:t>
            </a:r>
          </a:p>
        </p:txBody>
      </p:sp>
      <p:sp>
        <p:nvSpPr>
          <p:cNvPr id="17" name="文本框 16"/>
          <p:cNvSpPr txBox="1"/>
          <p:nvPr/>
        </p:nvSpPr>
        <p:spPr>
          <a:xfrm>
            <a:off x="415925" y="1809115"/>
            <a:ext cx="2084070" cy="398780"/>
          </a:xfrm>
          <a:prstGeom prst="rect">
            <a:avLst/>
          </a:prstGeom>
          <a:noFill/>
        </p:spPr>
        <p:txBody>
          <a:bodyPr wrap="square" rtlCol="0">
            <a:spAutoFit/>
          </a:bodyPr>
          <a:lstStyle/>
          <a:p>
            <a:r>
              <a:rPr lang="zh-CN" altLang="en-US" sz="2000"/>
              <a:t>假设</a:t>
            </a:r>
          </a:p>
        </p:txBody>
      </p:sp>
      <p:sp>
        <p:nvSpPr>
          <p:cNvPr id="24" name="文本框 23"/>
          <p:cNvSpPr txBox="1"/>
          <p:nvPr/>
        </p:nvSpPr>
        <p:spPr>
          <a:xfrm>
            <a:off x="2172335" y="1809115"/>
            <a:ext cx="2386965" cy="398780"/>
          </a:xfrm>
          <a:prstGeom prst="rect">
            <a:avLst/>
          </a:prstGeom>
          <a:noFill/>
        </p:spPr>
        <p:txBody>
          <a:bodyPr wrap="square" rtlCol="0">
            <a:spAutoFit/>
          </a:bodyPr>
          <a:lstStyle/>
          <a:p>
            <a:r>
              <a:rPr lang="zh-CN" altLang="en-US" sz="2000"/>
              <a:t>是向上的信号</a:t>
            </a:r>
          </a:p>
        </p:txBody>
      </p:sp>
      <p:sp>
        <p:nvSpPr>
          <p:cNvPr id="27" name="平行四边形 26"/>
          <p:cNvSpPr/>
          <p:nvPr>
            <p:custDataLst>
              <p:tags r:id="rId1"/>
            </p:custDataLst>
          </p:nvPr>
        </p:nvSpPr>
        <p:spPr>
          <a:xfrm rot="16200000">
            <a:off x="3817620" y="3076258"/>
            <a:ext cx="529590" cy="613410"/>
          </a:xfrm>
          <a:prstGeom prst="parallelogram">
            <a:avLst>
              <a:gd name="adj" fmla="val 47404"/>
            </a:avLst>
          </a:prstGeom>
          <a:gradFill>
            <a:gsLst>
              <a:gs pos="0">
                <a:schemeClr val="accent1">
                  <a:lumMod val="85000"/>
                </a:schemeClr>
              </a:gs>
              <a:gs pos="100000">
                <a:schemeClr val="accent1">
                  <a:alpha val="10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8" name="平行四边形 27"/>
          <p:cNvSpPr/>
          <p:nvPr>
            <p:custDataLst>
              <p:tags r:id="rId2"/>
            </p:custDataLst>
          </p:nvPr>
        </p:nvSpPr>
        <p:spPr>
          <a:xfrm rot="16200000">
            <a:off x="3817620" y="4652328"/>
            <a:ext cx="529590" cy="613410"/>
          </a:xfrm>
          <a:prstGeom prst="parallelogram">
            <a:avLst>
              <a:gd name="adj" fmla="val 47404"/>
            </a:avLst>
          </a:prstGeom>
          <a:gradFill>
            <a:gsLst>
              <a:gs pos="0">
                <a:schemeClr val="accent3">
                  <a:lumMod val="85000"/>
                </a:schemeClr>
              </a:gs>
              <a:gs pos="100000">
                <a:schemeClr val="accent3"/>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9" name="平行四边形 28"/>
          <p:cNvSpPr/>
          <p:nvPr>
            <p:custDataLst>
              <p:tags r:id="rId3"/>
            </p:custDataLst>
          </p:nvPr>
        </p:nvSpPr>
        <p:spPr>
          <a:xfrm rot="16200000" flipV="1">
            <a:off x="7352665" y="3861118"/>
            <a:ext cx="529590" cy="619760"/>
          </a:xfrm>
          <a:prstGeom prst="parallelogram">
            <a:avLst>
              <a:gd name="adj" fmla="val 47404"/>
            </a:avLst>
          </a:prstGeom>
          <a:gradFill>
            <a:gsLst>
              <a:gs pos="0">
                <a:schemeClr val="accent2">
                  <a:lumMod val="75000"/>
                </a:schemeClr>
              </a:gs>
              <a:gs pos="100000">
                <a:schemeClr val="accent2">
                  <a:lumMod val="9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3" name="椭圆 32"/>
          <p:cNvSpPr/>
          <p:nvPr>
            <p:custDataLst>
              <p:tags r:id="rId4"/>
            </p:custDataLst>
          </p:nvPr>
        </p:nvSpPr>
        <p:spPr>
          <a:xfrm>
            <a:off x="8237220" y="2876868"/>
            <a:ext cx="388620" cy="388620"/>
          </a:xfrm>
          <a:prstGeom prst="ellipse">
            <a:avLst/>
          </a:prstGeom>
          <a:gradFill>
            <a:gsLst>
              <a:gs pos="0">
                <a:schemeClr val="accent1">
                  <a:lumMod val="75000"/>
                  <a:lumOff val="25000"/>
                </a:schemeClr>
              </a:gs>
              <a:gs pos="100000">
                <a:schemeClr val="accent1">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7" name="椭圆 36"/>
          <p:cNvSpPr/>
          <p:nvPr>
            <p:custDataLst>
              <p:tags r:id="rId5"/>
            </p:custDataLst>
          </p:nvPr>
        </p:nvSpPr>
        <p:spPr>
          <a:xfrm>
            <a:off x="8230870" y="4490403"/>
            <a:ext cx="388620" cy="388620"/>
          </a:xfrm>
          <a:prstGeom prst="ellipse">
            <a:avLst/>
          </a:prstGeom>
          <a:gradFill>
            <a:gsLst>
              <a:gs pos="0">
                <a:schemeClr val="accent3">
                  <a:lumMod val="75000"/>
                  <a:lumOff val="25000"/>
                </a:schemeClr>
              </a:gs>
              <a:gs pos="100000">
                <a:schemeClr val="accent3">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41" name="椭圆 40"/>
          <p:cNvSpPr/>
          <p:nvPr>
            <p:custDataLst>
              <p:tags r:id="rId6"/>
            </p:custDataLst>
          </p:nvPr>
        </p:nvSpPr>
        <p:spPr>
          <a:xfrm>
            <a:off x="3067685" y="3685858"/>
            <a:ext cx="388620" cy="388620"/>
          </a:xfrm>
          <a:prstGeom prst="ellipse">
            <a:avLst/>
          </a:prstGeom>
          <a:gradFill>
            <a:gsLst>
              <a:gs pos="0">
                <a:schemeClr val="accent2">
                  <a:lumMod val="75000"/>
                  <a:lumOff val="25000"/>
                </a:schemeClr>
              </a:gs>
              <a:gs pos="100000">
                <a:schemeClr val="accent2">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2" name="矩形 31"/>
          <p:cNvSpPr/>
          <p:nvPr>
            <p:custDataLst>
              <p:tags r:id="rId7"/>
            </p:custDataLst>
          </p:nvPr>
        </p:nvSpPr>
        <p:spPr>
          <a:xfrm>
            <a:off x="8806180" y="2425065"/>
            <a:ext cx="2649220" cy="1172210"/>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2000" dirty="0">
                <a:solidFill>
                  <a:schemeClr val="tx1">
                    <a:lumMod val="85000"/>
                    <a:lumOff val="15000"/>
                  </a:schemeClr>
                </a:solidFill>
                <a:latin typeface="+mn-ea"/>
                <a:cs typeface="+mn-ea"/>
              </a:rPr>
              <a:t>控制光标持续向上移动</a:t>
            </a:r>
          </a:p>
        </p:txBody>
      </p:sp>
      <p:sp>
        <p:nvSpPr>
          <p:cNvPr id="34" name="矩形 33"/>
          <p:cNvSpPr/>
          <p:nvPr>
            <p:custDataLst>
              <p:tags r:id="rId8"/>
            </p:custDataLst>
          </p:nvPr>
        </p:nvSpPr>
        <p:spPr>
          <a:xfrm>
            <a:off x="8806180" y="4051935"/>
            <a:ext cx="2807970" cy="1172210"/>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2000" dirty="0">
                <a:solidFill>
                  <a:schemeClr val="tx1">
                    <a:lumMod val="85000"/>
                    <a:lumOff val="15000"/>
                  </a:schemeClr>
                </a:solidFill>
                <a:latin typeface="+mn-ea"/>
                <a:cs typeface="+mn-ea"/>
              </a:rPr>
              <a:t>光标继续朝原方向移动</a:t>
            </a:r>
          </a:p>
        </p:txBody>
      </p:sp>
      <p:sp>
        <p:nvSpPr>
          <p:cNvPr id="36" name="矩形 35"/>
          <p:cNvSpPr/>
          <p:nvPr>
            <p:custDataLst>
              <p:tags r:id="rId9"/>
            </p:custDataLst>
          </p:nvPr>
        </p:nvSpPr>
        <p:spPr>
          <a:xfrm>
            <a:off x="553085" y="3264853"/>
            <a:ext cx="2363854" cy="1172210"/>
          </a:xfrm>
          <a:prstGeom prst="rect">
            <a:avLst/>
          </a:prstGeom>
          <a:noFill/>
        </p:spPr>
        <p:txBody>
          <a:bodyPr wrap="square" lIns="0" tIns="0" rIns="0" bIns="0" rtlCol="0" anchor="ctr" anchorCtr="0">
            <a:noAutofit/>
          </a:bodyPr>
          <a:lstStyle/>
          <a:p>
            <a:pPr algn="r">
              <a:lnSpc>
                <a:spcPct val="130000"/>
              </a:lnSpc>
              <a:spcBef>
                <a:spcPct val="0"/>
              </a:spcBef>
              <a:spcAft>
                <a:spcPct val="0"/>
              </a:spcAft>
            </a:pPr>
            <a:r>
              <a:rPr lang="zh-CN" altLang="en-US" sz="2000" dirty="0">
                <a:solidFill>
                  <a:schemeClr val="tx1">
                    <a:lumMod val="85000"/>
                    <a:lumOff val="15000"/>
                  </a:schemeClr>
                </a:solidFill>
                <a:latin typeface="+mn-ea"/>
                <a:cs typeface="+mn-ea"/>
              </a:rPr>
              <a:t>光标停止移动</a:t>
            </a:r>
          </a:p>
        </p:txBody>
      </p:sp>
      <p:sp>
        <p:nvSpPr>
          <p:cNvPr id="38" name="标题"/>
          <p:cNvSpPr/>
          <p:nvPr>
            <p:custDataLst>
              <p:tags r:id="rId10"/>
            </p:custDataLst>
          </p:nvPr>
        </p:nvSpPr>
        <p:spPr>
          <a:xfrm>
            <a:off x="3772535" y="4358958"/>
            <a:ext cx="3368040" cy="612140"/>
          </a:xfrm>
          <a:prstGeom prst="rect">
            <a:avLst/>
          </a:prstGeom>
          <a:gradFill>
            <a:gsLst>
              <a:gs pos="80000">
                <a:schemeClr val="accent3">
                  <a:lumMod val="70000"/>
                  <a:lumOff val="30000"/>
                </a:schemeClr>
              </a:gs>
              <a:gs pos="20000">
                <a:schemeClr val="accent3"/>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lt1">
                    <a:lumMod val="100000"/>
                  </a:schemeClr>
                </a:solidFill>
                <a:uFillTx/>
                <a:latin typeface="+mn-ea"/>
                <a:cs typeface="+mn-ea"/>
                <a:sym typeface="+mn-ea"/>
              </a:rPr>
              <a:t>光标在移动，但不是向下</a:t>
            </a:r>
          </a:p>
        </p:txBody>
      </p:sp>
      <p:sp>
        <p:nvSpPr>
          <p:cNvPr id="39" name="标题"/>
          <p:cNvSpPr/>
          <p:nvPr>
            <p:custDataLst>
              <p:tags r:id="rId11"/>
            </p:custDataLst>
          </p:nvPr>
        </p:nvSpPr>
        <p:spPr>
          <a:xfrm>
            <a:off x="4558030" y="3570923"/>
            <a:ext cx="3368675" cy="612140"/>
          </a:xfrm>
          <a:prstGeom prst="rect">
            <a:avLst/>
          </a:prstGeom>
          <a:gradFill>
            <a:gsLst>
              <a:gs pos="80000">
                <a:schemeClr val="accent2">
                  <a:lumMod val="70000"/>
                  <a:lumOff val="30000"/>
                </a:schemeClr>
              </a:gs>
              <a:gs pos="20000">
                <a:schemeClr val="accent2"/>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dirty="0">
                <a:solidFill>
                  <a:schemeClr val="lt1">
                    <a:lumMod val="100000"/>
                  </a:schemeClr>
                </a:solidFill>
                <a:uFillTx/>
                <a:latin typeface="+mn-ea"/>
                <a:cs typeface="+mn-ea"/>
                <a:sym typeface="+mn-ea"/>
              </a:rPr>
              <a:t>光标正向下移动</a:t>
            </a:r>
          </a:p>
        </p:txBody>
      </p:sp>
      <p:sp>
        <p:nvSpPr>
          <p:cNvPr id="40" name="标题"/>
          <p:cNvSpPr/>
          <p:nvPr>
            <p:custDataLst>
              <p:tags r:id="rId12"/>
            </p:custDataLst>
          </p:nvPr>
        </p:nvSpPr>
        <p:spPr>
          <a:xfrm>
            <a:off x="3775075" y="2790508"/>
            <a:ext cx="3359785" cy="604520"/>
          </a:xfrm>
          <a:prstGeom prst="rect">
            <a:avLst/>
          </a:prstGeom>
          <a:gradFill>
            <a:gsLst>
              <a:gs pos="80000">
                <a:schemeClr val="accent1">
                  <a:lumMod val="70000"/>
                  <a:lumOff val="30000"/>
                </a:schemeClr>
              </a:gs>
              <a:gs pos="20000">
                <a:schemeClr val="accent1"/>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dirty="0">
                <a:solidFill>
                  <a:schemeClr val="lt1">
                    <a:lumMod val="100000"/>
                  </a:schemeClr>
                </a:solidFill>
                <a:uFillTx/>
                <a:latin typeface="+mn-ea"/>
                <a:cs typeface="+mn-ea"/>
                <a:sym typeface="+mn-ea"/>
              </a:rPr>
              <a:t>光标为静止状态</a:t>
            </a:r>
          </a:p>
        </p:txBody>
      </p:sp>
      <p:cxnSp>
        <p:nvCxnSpPr>
          <p:cNvPr id="4" name="直接箭头连接符 3"/>
          <p:cNvCxnSpPr/>
          <p:nvPr/>
        </p:nvCxnSpPr>
        <p:spPr>
          <a:xfrm>
            <a:off x="7261860" y="3093085"/>
            <a:ext cx="9099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H="1">
            <a:off x="3536950" y="3877310"/>
            <a:ext cx="852170" cy="0"/>
          </a:xfrm>
          <a:prstGeom prst="straightConnector1">
            <a:avLst/>
          </a:prstGeom>
          <a:ln>
            <a:solidFill>
              <a:srgbClr val="4B614C"/>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7183120" y="4650740"/>
            <a:ext cx="986790" cy="10795"/>
          </a:xfrm>
          <a:prstGeom prst="straightConnector1">
            <a:avLst/>
          </a:prstGeom>
          <a:ln>
            <a:solidFill>
              <a:srgbClr val="E78B3B"/>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光标控制流程图</a:t>
            </a:r>
          </a:p>
        </p:txBody>
      </p:sp>
      <p:pic>
        <p:nvPicPr>
          <p:cNvPr id="3" name="ECB019B1-382A-4266-B25C-5B523AA43C14-1" descr="wps"/>
          <p:cNvPicPr>
            <a:picLocks noChangeAspect="1"/>
          </p:cNvPicPr>
          <p:nvPr/>
        </p:nvPicPr>
        <p:blipFill>
          <a:blip r:embed="rId3"/>
          <a:stretch>
            <a:fillRect/>
          </a:stretch>
        </p:blipFill>
        <p:spPr>
          <a:xfrm>
            <a:off x="1412875" y="1021715"/>
            <a:ext cx="9240520" cy="5256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任意多边形 34"/>
          <p:cNvSpPr/>
          <p:nvPr/>
        </p:nvSpPr>
        <p:spPr>
          <a:xfrm>
            <a:off x="2436132" y="5557654"/>
            <a:ext cx="9755868" cy="1300347"/>
          </a:xfrm>
          <a:custGeom>
            <a:avLst/>
            <a:gdLst>
              <a:gd name="connsiteX0" fmla="*/ 318945 w 9755868"/>
              <a:gd name="connsiteY0" fmla="*/ 0 h 1300347"/>
              <a:gd name="connsiteX1" fmla="*/ 383268 w 9755868"/>
              <a:gd name="connsiteY1" fmla="*/ 869 h 1300347"/>
              <a:gd name="connsiteX2" fmla="*/ 383268 w 9755868"/>
              <a:gd name="connsiteY2" fmla="*/ 0 h 1300347"/>
              <a:gd name="connsiteX3" fmla="*/ 9755868 w 9755868"/>
              <a:gd name="connsiteY3" fmla="*/ 0 h 1300347"/>
              <a:gd name="connsiteX4" fmla="*/ 9755868 w 9755868"/>
              <a:gd name="connsiteY4" fmla="*/ 1300347 h 1300347"/>
              <a:gd name="connsiteX5" fmla="*/ 0 w 9755868"/>
              <a:gd name="connsiteY5" fmla="*/ 1300347 h 1300347"/>
              <a:gd name="connsiteX6" fmla="*/ 100 w 9755868"/>
              <a:gd name="connsiteY6" fmla="*/ 1298597 h 1300347"/>
              <a:gd name="connsiteX7" fmla="*/ 111126 w 9755868"/>
              <a:gd name="connsiteY7" fmla="*/ 498763 h 1300347"/>
              <a:gd name="connsiteX8" fmla="*/ 247693 w 9755868"/>
              <a:gd name="connsiteY8" fmla="*/ 308758 h 1300347"/>
              <a:gd name="connsiteX9" fmla="*/ 318945 w 9755868"/>
              <a:gd name="connsiteY9" fmla="*/ 0 h 130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5868" h="1300347">
                <a:moveTo>
                  <a:pt x="318945" y="0"/>
                </a:moveTo>
                <a:lnTo>
                  <a:pt x="383268" y="869"/>
                </a:lnTo>
                <a:lnTo>
                  <a:pt x="383268" y="0"/>
                </a:lnTo>
                <a:lnTo>
                  <a:pt x="9755868" y="0"/>
                </a:lnTo>
                <a:lnTo>
                  <a:pt x="9755868" y="1300347"/>
                </a:lnTo>
                <a:lnTo>
                  <a:pt x="0" y="1300347"/>
                </a:lnTo>
                <a:lnTo>
                  <a:pt x="100" y="1298597"/>
                </a:lnTo>
                <a:cubicBezTo>
                  <a:pt x="12320" y="1121464"/>
                  <a:pt x="72160" y="658338"/>
                  <a:pt x="111126" y="498763"/>
                </a:cubicBezTo>
                <a:cubicBezTo>
                  <a:pt x="152690" y="328550"/>
                  <a:pt x="213057" y="391885"/>
                  <a:pt x="247693" y="308758"/>
                </a:cubicBezTo>
                <a:cubicBezTo>
                  <a:pt x="282330" y="225631"/>
                  <a:pt x="317955" y="142503"/>
                  <a:pt x="318945" y="0"/>
                </a:cubicBezTo>
                <a:close/>
              </a:path>
            </a:pathLst>
          </a:custGeom>
          <a:solidFill>
            <a:srgbClr val="4B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48659" y="1627303"/>
            <a:ext cx="6974589" cy="1200329"/>
          </a:xfrm>
          <a:prstGeom prst="rect">
            <a:avLst/>
          </a:prstGeom>
          <a:noFill/>
        </p:spPr>
        <p:txBody>
          <a:bodyPr wrap="square" rtlCol="0">
            <a:spAutoFit/>
          </a:bodyPr>
          <a:lstStyle/>
          <a:p>
            <a:r>
              <a:rPr kumimoji="1" lang="en-US" altLang="zh-CN" sz="7200" b="1" dirty="0">
                <a:solidFill>
                  <a:srgbClr val="4B614C"/>
                </a:solidFill>
                <a:latin typeface="微软雅黑" panose="020B0503020204020204" pitchFamily="34" charset="-122"/>
                <a:ea typeface="微软雅黑" panose="020B0503020204020204" pitchFamily="34" charset="-122"/>
                <a:cs typeface="微软雅黑" panose="020B0503020204020204" pitchFamily="34" charset="-122"/>
              </a:rPr>
              <a:t>Thank you</a:t>
            </a:r>
            <a:endParaRPr kumimoji="1" lang="zh-CN" altLang="en-US" sz="7200" b="1" dirty="0">
              <a:solidFill>
                <a:srgbClr val="4B614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a:extLst>
              <a:ext uri="{FF2B5EF4-FFF2-40B4-BE49-F238E27FC236}">
                <a16:creationId xmlns:a16="http://schemas.microsoft.com/office/drawing/2014/main" id="{3AC3D51C-909E-646D-9BE3-4EA4EB746525}"/>
              </a:ext>
            </a:extLst>
          </p:cNvPr>
          <p:cNvSpPr txBox="1"/>
          <p:nvPr/>
        </p:nvSpPr>
        <p:spPr>
          <a:xfrm>
            <a:off x="3661474" y="3799536"/>
            <a:ext cx="2693031" cy="461665"/>
          </a:xfrm>
          <a:prstGeom prst="rect">
            <a:avLst/>
          </a:prstGeom>
          <a:noFill/>
        </p:spPr>
        <p:txBody>
          <a:bodyPr wrap="square" rtlCol="0">
            <a:spAutoFit/>
          </a:bodyPr>
          <a:lstStyle/>
          <a:p>
            <a:pPr>
              <a:defRPr/>
            </a:pPr>
            <a:r>
              <a:rPr lang="zh-CN" altLang="en-US" sz="2400" kern="0" dirty="0">
                <a:solidFill>
                  <a:schemeClr val="tx1">
                    <a:lumMod val="75000"/>
                    <a:lumOff val="25000"/>
                  </a:schemeClr>
                </a:solidFill>
                <a:latin typeface="+mn-ea"/>
                <a:cs typeface="+mn-ea"/>
                <a:sym typeface="汉仪旗黑-55简" panose="00020600040101010101" pitchFamily="18" charset="-122"/>
              </a:rPr>
              <a:t>作品</a:t>
            </a:r>
            <a:r>
              <a:rPr lang="en-US" altLang="zh-CN" sz="2400" kern="0" dirty="0">
                <a:solidFill>
                  <a:schemeClr val="tx1">
                    <a:lumMod val="75000"/>
                    <a:lumOff val="25000"/>
                  </a:schemeClr>
                </a:solidFill>
                <a:latin typeface="+mn-ea"/>
                <a:cs typeface="+mn-ea"/>
                <a:sym typeface="汉仪旗黑-55简" panose="00020600040101010101" pitchFamily="18" charset="-122"/>
              </a:rPr>
              <a:t>ID</a:t>
            </a:r>
            <a:r>
              <a:rPr lang="zh-CN" altLang="en-US" sz="2400" kern="0" dirty="0">
                <a:solidFill>
                  <a:schemeClr val="tx1">
                    <a:lumMod val="75000"/>
                    <a:lumOff val="25000"/>
                  </a:schemeClr>
                </a:solidFill>
                <a:latin typeface="+mn-ea"/>
                <a:cs typeface="+mn-ea"/>
                <a:sym typeface="汉仪旗黑-55简" panose="00020600040101010101" pitchFamily="18" charset="-122"/>
              </a:rPr>
              <a:t>：</a:t>
            </a:r>
            <a:r>
              <a:rPr lang="en-US" altLang="zh-CN" sz="2400" kern="0" dirty="0">
                <a:solidFill>
                  <a:schemeClr val="tx1">
                    <a:lumMod val="75000"/>
                    <a:lumOff val="25000"/>
                  </a:schemeClr>
                </a:solidFill>
                <a:latin typeface="+mn-ea"/>
                <a:cs typeface="+mn-ea"/>
                <a:sym typeface="汉仪旗黑-55简" panose="00020600040101010101" pitchFamily="18" charset="-122"/>
              </a:rPr>
              <a:t>0432</a:t>
            </a:r>
            <a:endParaRPr lang="zh-CN" altLang="en-US" sz="2400" kern="0" dirty="0">
              <a:solidFill>
                <a:schemeClr val="tx1">
                  <a:lumMod val="75000"/>
                  <a:lumOff val="25000"/>
                </a:schemeClr>
              </a:solidFill>
              <a:latin typeface="+mn-ea"/>
              <a:cs typeface="+mn-ea"/>
              <a:sym typeface="汉仪旗黑-55简"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descr="e7d195523061f1c0328eee58866a2c96cef83cb5d7e8264eD65FB5D2354A91F359B7105383B69D524259A334A3200F36813883930A71B82EE2EA40F90FB214134A4A98ADE1E0FC8B02277D03E7C388C887E495ADB25A8A36914F4F516700F1B9866486B0B2759A56DBC4E39DE330A6B2B286C491000EAA6F96918AB630E04D1CC7A2D4FCFAC01A25"/>
          <p:cNvSpPr txBox="1"/>
          <p:nvPr/>
        </p:nvSpPr>
        <p:spPr>
          <a:xfrm>
            <a:off x="6583104" y="1492322"/>
            <a:ext cx="1967870" cy="1862048"/>
          </a:xfrm>
          <a:prstGeom prst="rect">
            <a:avLst/>
          </a:prstGeom>
          <a:noFill/>
        </p:spPr>
        <p:txBody>
          <a:bodyPr wrap="square" rtlCol="0">
            <a:spAutoFit/>
          </a:bodyPr>
          <a:lstStyle/>
          <a:p>
            <a:pPr algn="ctr"/>
            <a:r>
              <a:rPr lang="en-US" altLang="zh-CN" sz="11500" b="1" dirty="0">
                <a:solidFill>
                  <a:srgbClr val="4B614C"/>
                </a:solidFill>
                <a:latin typeface="Agency FB" panose="020B0503020202020204" pitchFamily="34" charset="0"/>
              </a:rPr>
              <a:t>01</a:t>
            </a:r>
            <a:endParaRPr lang="zh-CN" altLang="en-US" sz="11500" b="1" dirty="0">
              <a:solidFill>
                <a:srgbClr val="4B614C"/>
              </a:solidFill>
              <a:latin typeface="Agency FB" panose="020B0503020202020204" pitchFamily="34" charset="0"/>
            </a:endParaRPr>
          </a:p>
        </p:txBody>
      </p:sp>
      <p:sp>
        <p:nvSpPr>
          <p:cNvPr id="9" name="1"/>
          <p:cNvSpPr txBox="1"/>
          <p:nvPr/>
        </p:nvSpPr>
        <p:spPr>
          <a:xfrm>
            <a:off x="4868883" y="3462874"/>
            <a:ext cx="5634842" cy="1446550"/>
          </a:xfrm>
          <a:prstGeom prst="rect">
            <a:avLst/>
          </a:prstGeom>
          <a:noFill/>
        </p:spPr>
        <p:txBody>
          <a:bodyPr wrap="square" rtlCol="0">
            <a:spAutoFit/>
            <a:scene3d>
              <a:camera prst="orthographicFront"/>
              <a:lightRig rig="threePt" dir="t"/>
            </a:scene3d>
            <a:sp3d contourW="6350"/>
          </a:bodyPr>
          <a:lstStyle/>
          <a:p>
            <a:pPr algn="ctr"/>
            <a:r>
              <a:rPr lang="zh-CN" altLang="en-US" sz="4400" b="1" dirty="0">
                <a:solidFill>
                  <a:schemeClr val="accent1"/>
                </a:solidFill>
              </a:rPr>
              <a:t>项目背景与成果</a:t>
            </a:r>
          </a:p>
          <a:p>
            <a:pPr algn="ctr"/>
            <a:endParaRPr lang="zh-CN" altLang="en-US" sz="4400" b="1" dirty="0">
              <a:solidFill>
                <a:schemeClr val="accent1"/>
              </a:solidFill>
            </a:endParaRPr>
          </a:p>
        </p:txBody>
      </p:sp>
      <p:cxnSp>
        <p:nvCxnSpPr>
          <p:cNvPr id="10" name="直接连接符 9"/>
          <p:cNvCxnSpPr/>
          <p:nvPr/>
        </p:nvCxnSpPr>
        <p:spPr>
          <a:xfrm>
            <a:off x="5673388" y="3354370"/>
            <a:ext cx="3787302"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81"/>
          <p:cNvSpPr/>
          <p:nvPr>
            <p:custDataLst>
              <p:tags r:id="rId1"/>
            </p:custDataLst>
          </p:nvPr>
        </p:nvSpPr>
        <p:spPr>
          <a:xfrm>
            <a:off x="8373110" y="1402715"/>
            <a:ext cx="2750185" cy="4601210"/>
          </a:xfrm>
          <a:prstGeom prst="rect">
            <a:avLst/>
          </a:prstGeom>
        </p:spPr>
        <p:txBody>
          <a:bodyPr wrap="none" lIns="34290" tIns="17145" rIns="34290" bIns="17145">
            <a:noAutofit/>
          </a:body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项目背景 周围神经疾病</a:t>
            </a:r>
            <a:endParaRPr lang="zh-CN" altLang="en-US" dirty="0">
              <a:sym typeface="+mn-ea"/>
            </a:endParaRPr>
          </a:p>
        </p:txBody>
      </p:sp>
      <p:sp>
        <p:nvSpPr>
          <p:cNvPr id="43" name="文本框 42"/>
          <p:cNvSpPr txBox="1"/>
          <p:nvPr/>
        </p:nvSpPr>
        <p:spPr>
          <a:xfrm>
            <a:off x="5610303" y="1402715"/>
            <a:ext cx="5525614" cy="5307187"/>
          </a:xfrm>
          <a:prstGeom prst="rect">
            <a:avLst/>
          </a:prstGeom>
          <a:noFill/>
        </p:spPr>
        <p:txBody>
          <a:bodyPr wrap="square" rtlCol="0">
            <a:noAutofit/>
          </a:bodyPr>
          <a:lstStyle/>
          <a:p>
            <a:r>
              <a:rPr lang="zh-CN" altLang="en-US" sz="2400" dirty="0">
                <a:latin typeface="Times New Roman" panose="02020603050405020304" pitchFamily="18" charset="0"/>
                <a:ea typeface="微软雅黑" panose="020B0503020204020204" pitchFamily="34" charset="-122"/>
              </a:rPr>
              <a:t>本项目旨在利用眼球电信号交互系统为周围神经疾病患者提供可靠的人机交互能力与一定的与外界交互的能力</a:t>
            </a:r>
            <a:endParaRPr lang="en-US" altLang="zh-CN" sz="2400" dirty="0">
              <a:latin typeface="Times New Roman" panose="02020603050405020304" pitchFamily="18" charset="0"/>
              <a:ea typeface="微软雅黑" panose="020B0503020204020204" pitchFamily="34" charset="-122"/>
            </a:endParaRPr>
          </a:p>
          <a:p>
            <a:endParaRPr lang="en-US" altLang="zh-CN" sz="2400" i="1" dirty="0">
              <a:solidFill>
                <a:srgbClr val="333333"/>
              </a:solidFill>
              <a:highlight>
                <a:srgbClr val="FFFFFF"/>
              </a:highlight>
              <a:latin typeface="Times New Roman" panose="02020603050405020304" pitchFamily="18" charset="0"/>
              <a:ea typeface="微软雅黑" panose="020B0503020204020204" pitchFamily="34" charset="-122"/>
            </a:endParaRPr>
          </a:p>
          <a:p>
            <a:endParaRPr lang="en-US"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周围神经</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嗅、视神经以外的脑神经和脊神经、自主神经及其神经节</a:t>
            </a:r>
            <a:endParaRPr lang="en-US"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周围神经疾病</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原发于周围神经系统的疾病</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，会导致</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运动障碍</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主要表现为</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肌肉</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痛性痉挛</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肌力减低或丧失、肌萎缩</a:t>
            </a:r>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等</a:t>
            </a:r>
            <a:r>
              <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症状</a:t>
            </a:r>
            <a:endParaRPr lang="en-US" altLang="zh-CN" sz="2400" dirty="0">
              <a:latin typeface="Times New Roman" panose="02020603050405020304" pitchFamily="18" charset="0"/>
              <a:ea typeface="微软雅黑" panose="020B0503020204020204" pitchFamily="34" charset="-122"/>
            </a:endParaRPr>
          </a:p>
          <a:p>
            <a:endParaRPr lang="en-US" altLang="zh-CN" sz="2400" dirty="0">
              <a:latin typeface="Times New Roman" panose="02020603050405020304" pitchFamily="18" charset="0"/>
              <a:ea typeface="微软雅黑" panose="020B0503020204020204" pitchFamily="34" charset="-122"/>
            </a:endParaRPr>
          </a:p>
          <a:p>
            <a:endParaRPr lang="en-US" altLang="zh-CN" sz="2400" dirty="0">
              <a:latin typeface="Times New Roman" panose="02020603050405020304" pitchFamily="18" charset="0"/>
              <a:ea typeface="微软雅黑" panose="020B0503020204020204" pitchFamily="34" charset="-122"/>
            </a:endParaRPr>
          </a:p>
        </p:txBody>
      </p:sp>
      <p:pic>
        <p:nvPicPr>
          <p:cNvPr id="8" name="图片 7">
            <a:extLst>
              <a:ext uri="{FF2B5EF4-FFF2-40B4-BE49-F238E27FC236}">
                <a16:creationId xmlns:a16="http://schemas.microsoft.com/office/drawing/2014/main" id="{5574F1F5-7CAD-7C1F-780D-D380DD7CAA30}"/>
              </a:ext>
            </a:extLst>
          </p:cNvPr>
          <p:cNvPicPr>
            <a:picLocks noChangeAspect="1"/>
          </p:cNvPicPr>
          <p:nvPr/>
        </p:nvPicPr>
        <p:blipFill>
          <a:blip r:embed="rId4"/>
          <a:stretch>
            <a:fillRect/>
          </a:stretch>
        </p:blipFill>
        <p:spPr>
          <a:xfrm>
            <a:off x="765496" y="1189379"/>
            <a:ext cx="3807635" cy="5413855"/>
          </a:xfrm>
          <a:prstGeom prst="rect">
            <a:avLst/>
          </a:prstGeom>
        </p:spPr>
      </p:pic>
    </p:spTree>
    <p:extLst>
      <p:ext uri="{BB962C8B-B14F-4D97-AF65-F5344CB8AC3E}">
        <p14:creationId xmlns:p14="http://schemas.microsoft.com/office/powerpoint/2010/main" val="232259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oloLens">
            <a:extLst>
              <a:ext uri="{FF2B5EF4-FFF2-40B4-BE49-F238E27FC236}">
                <a16:creationId xmlns:a16="http://schemas.microsoft.com/office/drawing/2014/main" id="{10F0ACE2-F555-6F67-15D1-6E05C59E943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7968"/>
          <a:stretch/>
        </p:blipFill>
        <p:spPr bwMode="auto">
          <a:xfrm>
            <a:off x="101664" y="3703320"/>
            <a:ext cx="5748811" cy="13591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Quest Pro headset announced, launching October 25 | GamesIndustry.biz">
            <a:extLst>
              <a:ext uri="{FF2B5EF4-FFF2-40B4-BE49-F238E27FC236}">
                <a16:creationId xmlns:a16="http://schemas.microsoft.com/office/drawing/2014/main" id="{5576ACEC-5027-D1B1-6AAD-C624B2C06622}"/>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633493" y="2927713"/>
            <a:ext cx="4143849" cy="233091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81"/>
          <p:cNvSpPr/>
          <p:nvPr>
            <p:custDataLst>
              <p:tags r:id="rId1"/>
            </p:custDataLst>
          </p:nvPr>
        </p:nvSpPr>
        <p:spPr>
          <a:xfrm>
            <a:off x="8373110" y="1402715"/>
            <a:ext cx="2750185" cy="4601210"/>
          </a:xfrm>
          <a:prstGeom prst="rect">
            <a:avLst/>
          </a:prstGeom>
        </p:spPr>
        <p:txBody>
          <a:bodyPr wrap="none" lIns="34290" tIns="17145" rIns="34290" bIns="17145">
            <a:noAutofit/>
          </a:body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项目背景 </a:t>
            </a:r>
            <a:r>
              <a:rPr lang="en-US" altLang="zh-CN" dirty="0"/>
              <a:t>VR</a:t>
            </a:r>
            <a:r>
              <a:rPr lang="zh-CN" altLang="en-US" dirty="0"/>
              <a:t>交互方式</a:t>
            </a:r>
            <a:endParaRPr lang="zh-CN" altLang="en-US" dirty="0">
              <a:sym typeface="+mn-ea"/>
            </a:endParaRPr>
          </a:p>
        </p:txBody>
      </p:sp>
      <p:sp>
        <p:nvSpPr>
          <p:cNvPr id="43" name="文本框 42"/>
          <p:cNvSpPr txBox="1"/>
          <p:nvPr/>
        </p:nvSpPr>
        <p:spPr>
          <a:xfrm>
            <a:off x="5983048" y="1203406"/>
            <a:ext cx="5914371" cy="5307187"/>
          </a:xfrm>
          <a:prstGeom prst="rect">
            <a:avLst/>
          </a:prstGeom>
          <a:noFill/>
        </p:spPr>
        <p:txBody>
          <a:bodyPr wrap="square" rtlCol="0">
            <a:noAutofit/>
          </a:bodyPr>
          <a:lstStyle/>
          <a:p>
            <a:r>
              <a:rPr lang="zh-CN" altLang="zh-CN" sz="2400" dirty="0">
                <a:latin typeface="Times New Roman" panose="02020603050405020304" pitchFamily="18" charset="0"/>
                <a:ea typeface="微软雅黑" panose="020B0503020204020204" pitchFamily="34" charset="-122"/>
              </a:rPr>
              <a:t>眼球追踪技术在虚拟现实（</a:t>
            </a:r>
            <a:r>
              <a:rPr lang="en-US" altLang="zh-CN" sz="2400" dirty="0">
                <a:latin typeface="Times New Roman" panose="02020603050405020304" pitchFamily="18" charset="0"/>
                <a:ea typeface="微软雅黑" panose="020B0503020204020204" pitchFamily="34" charset="-122"/>
              </a:rPr>
              <a:t>VR</a:t>
            </a:r>
            <a:r>
              <a:rPr lang="zh-CN" altLang="zh-CN" sz="2400" dirty="0">
                <a:latin typeface="Times New Roman" panose="02020603050405020304" pitchFamily="18" charset="0"/>
                <a:ea typeface="微软雅黑" panose="020B0503020204020204" pitchFamily="34" charset="-122"/>
              </a:rPr>
              <a:t>）</a:t>
            </a:r>
            <a:r>
              <a:rPr lang="zh-CN" altLang="en-US" sz="2400" dirty="0">
                <a:latin typeface="Times New Roman" panose="02020603050405020304" pitchFamily="18" charset="0"/>
                <a:ea typeface="微软雅黑" panose="020B0503020204020204" pitchFamily="34" charset="-122"/>
              </a:rPr>
              <a:t>技术</a:t>
            </a:r>
            <a:r>
              <a:rPr lang="zh-CN" altLang="zh-CN" sz="2400" dirty="0">
                <a:latin typeface="Times New Roman" panose="02020603050405020304" pitchFamily="18" charset="0"/>
                <a:ea typeface="微软雅黑" panose="020B0503020204020204" pitchFamily="34" charset="-122"/>
              </a:rPr>
              <a:t>领域扮演关键角色，可实现</a:t>
            </a:r>
            <a:r>
              <a:rPr lang="zh-CN" altLang="en-US" sz="2400" dirty="0">
                <a:latin typeface="Times New Roman" panose="02020603050405020304" pitchFamily="18" charset="0"/>
                <a:ea typeface="微软雅黑" panose="020B0503020204020204" pitchFamily="34" charset="-122"/>
              </a:rPr>
              <a:t>基本</a:t>
            </a:r>
            <a:r>
              <a:rPr lang="zh-CN" altLang="zh-CN" sz="2400" dirty="0">
                <a:latin typeface="Times New Roman" panose="02020603050405020304" pitchFamily="18" charset="0"/>
                <a:ea typeface="微软雅黑" panose="020B0503020204020204" pitchFamily="34" charset="-122"/>
              </a:rPr>
              <a:t>交互、</a:t>
            </a:r>
            <a:r>
              <a:rPr lang="zh-CN" altLang="en-US" sz="2400" dirty="0">
                <a:latin typeface="Times New Roman" panose="02020603050405020304" pitchFamily="18" charset="0"/>
                <a:ea typeface="微软雅黑" panose="020B0503020204020204" pitchFamily="34" charset="-122"/>
              </a:rPr>
              <a:t>游戏控制、</a:t>
            </a:r>
            <a:r>
              <a:rPr lang="zh-CN" altLang="zh-CN" sz="2400" dirty="0">
                <a:latin typeface="Times New Roman" panose="02020603050405020304" pitchFamily="18" charset="0"/>
                <a:ea typeface="微软雅黑" panose="020B0503020204020204" pitchFamily="34" charset="-122"/>
              </a:rPr>
              <a:t>社交互动等功能。</a:t>
            </a:r>
            <a:endParaRPr lang="en-US" altLang="zh-CN" sz="2400" dirty="0">
              <a:latin typeface="Times New Roman" panose="02020603050405020304" pitchFamily="18" charset="0"/>
              <a:ea typeface="微软雅黑" panose="020B0503020204020204" pitchFamily="34" charset="-122"/>
            </a:endParaRPr>
          </a:p>
          <a:p>
            <a:endParaRPr lang="en-US" altLang="zh-CN" sz="2400" dirty="0">
              <a:latin typeface="Times New Roman" panose="02020603050405020304" pitchFamily="18" charset="0"/>
              <a:ea typeface="微软雅黑" panose="020B0503020204020204" pitchFamily="34" charset="-122"/>
            </a:endParaRPr>
          </a:p>
          <a:p>
            <a:r>
              <a:rPr lang="zh-CN" altLang="zh-CN" sz="2400" dirty="0">
                <a:latin typeface="Times New Roman" panose="02020603050405020304" pitchFamily="18" charset="0"/>
                <a:ea typeface="微软雅黑" panose="020B0503020204020204" pitchFamily="34" charset="-122"/>
              </a:rPr>
              <a:t>然而，现有的光学眼球追踪技术虽然不断成熟，但其所使用的光学元件通常较大</a:t>
            </a:r>
            <a:r>
              <a:rPr lang="zh-CN" altLang="en-US" sz="2400" dirty="0">
                <a:latin typeface="Times New Roman" panose="02020603050405020304" pitchFamily="18" charset="0"/>
                <a:ea typeface="微软雅黑" panose="020B0503020204020204" pitchFamily="34" charset="-122"/>
              </a:rPr>
              <a:t>较重</a:t>
            </a:r>
            <a:r>
              <a:rPr lang="zh-CN" altLang="zh-CN" sz="2400" dirty="0">
                <a:latin typeface="Times New Roman" panose="02020603050405020304" pitchFamily="18" charset="0"/>
                <a:ea typeface="微软雅黑" panose="020B0503020204020204" pitchFamily="34" charset="-122"/>
              </a:rPr>
              <a:t>，容易导致使用者疲劳</a:t>
            </a:r>
            <a:r>
              <a:rPr lang="zh-CN" altLang="en-US" sz="2400" dirty="0">
                <a:latin typeface="Times New Roman" panose="02020603050405020304" pitchFamily="18" charset="0"/>
                <a:ea typeface="微软雅黑" panose="020B0503020204020204" pitchFamily="34" charset="-122"/>
              </a:rPr>
              <a:t>，并且有泄露隐私与生物信息的风险</a:t>
            </a:r>
            <a:r>
              <a:rPr lang="zh-CN" altLang="zh-CN"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endParaRPr lang="en-US" altLang="zh-CN" sz="2400" dirty="0">
              <a:latin typeface="Times New Roman" panose="02020603050405020304" pitchFamily="18" charset="0"/>
              <a:ea typeface="微软雅黑" panose="020B0503020204020204" pitchFamily="34" charset="-122"/>
            </a:endParaRPr>
          </a:p>
          <a:p>
            <a:r>
              <a:rPr lang="zh-CN" altLang="zh-CN" sz="2400" dirty="0">
                <a:latin typeface="Times New Roman" panose="02020603050405020304" pitchFamily="18" charset="0"/>
                <a:ea typeface="微软雅黑" panose="020B0503020204020204" pitchFamily="34" charset="-122"/>
              </a:rPr>
              <a:t>相比之下，眼电采集设备小巧轻便，尤其随着人工智能在信号</a:t>
            </a:r>
            <a:r>
              <a:rPr lang="zh-CN" altLang="en-US" sz="2400" dirty="0">
                <a:latin typeface="Times New Roman" panose="02020603050405020304" pitchFamily="18" charset="0"/>
                <a:ea typeface="微软雅黑" panose="020B0503020204020204" pitchFamily="34" charset="-122"/>
              </a:rPr>
              <a:t>处理</a:t>
            </a:r>
            <a:r>
              <a:rPr lang="zh-CN" altLang="zh-CN" sz="2400" dirty="0">
                <a:latin typeface="Times New Roman" panose="02020603050405020304" pitchFamily="18" charset="0"/>
                <a:ea typeface="微软雅黑" panose="020B0503020204020204" pitchFamily="34" charset="-122"/>
              </a:rPr>
              <a:t>中的应用，基于眼电的眼球追踪技术具备了更广阔的应用前景。</a:t>
            </a:r>
          </a:p>
          <a:p>
            <a:endParaRPr lang="en-US" altLang="zh-CN" sz="2400" dirty="0">
              <a:latin typeface="Times New Roman" panose="02020603050405020304" pitchFamily="18" charset="0"/>
              <a:ea typeface="微软雅黑" panose="020B0503020204020204" pitchFamily="34" charset="-122"/>
            </a:endParaRPr>
          </a:p>
          <a:p>
            <a:endParaRPr lang="en-US" altLang="zh-CN" sz="2400" dirty="0">
              <a:latin typeface="Times New Roman" panose="02020603050405020304" pitchFamily="18" charset="0"/>
              <a:ea typeface="微软雅黑" panose="020B0503020204020204" pitchFamily="34" charset="-122"/>
            </a:endParaRPr>
          </a:p>
        </p:txBody>
      </p:sp>
      <p:pic>
        <p:nvPicPr>
          <p:cNvPr id="1030" name="Picture 6" descr="PICO Introduces Lightweight All-in-One VR Headset, PICO 4">
            <a:extLst>
              <a:ext uri="{FF2B5EF4-FFF2-40B4-BE49-F238E27FC236}">
                <a16:creationId xmlns:a16="http://schemas.microsoft.com/office/drawing/2014/main" id="{A7DDE5FE-6BF4-2CD8-2648-E7740D5E13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41" r="5336"/>
          <a:stretch/>
        </p:blipFill>
        <p:spPr bwMode="auto">
          <a:xfrm>
            <a:off x="90204" y="2153859"/>
            <a:ext cx="3864771" cy="24882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ple Vision Pro: Full Specification - VRcompare">
            <a:extLst>
              <a:ext uri="{FF2B5EF4-FFF2-40B4-BE49-F238E27FC236}">
                <a16:creationId xmlns:a16="http://schemas.microsoft.com/office/drawing/2014/main" id="{322F57B6-1FFD-63DD-492A-0D0966A77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705" y="1114704"/>
            <a:ext cx="4269849" cy="167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oloLens">
            <a:extLst>
              <a:ext uri="{FF2B5EF4-FFF2-40B4-BE49-F238E27FC236}">
                <a16:creationId xmlns:a16="http://schemas.microsoft.com/office/drawing/2014/main" id="{AB81D1CD-6C12-86CA-215E-37A881D8D95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42032"/>
          <a:stretch/>
        </p:blipFill>
        <p:spPr bwMode="auto">
          <a:xfrm>
            <a:off x="103523" y="5062506"/>
            <a:ext cx="5748811" cy="187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688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成果展示 眼电操</a:t>
            </a:r>
            <a:r>
              <a:rPr lang="zh-CN" altLang="en-US"/>
              <a:t>控光标</a:t>
            </a:r>
            <a:endParaRPr lang="zh-CN" altLang="en-US" dirty="0"/>
          </a:p>
        </p:txBody>
      </p:sp>
      <p:pic>
        <p:nvPicPr>
          <p:cNvPr id="5" name="演示视频">
            <a:hlinkClick r:id="" action="ppaction://media"/>
            <a:extLst>
              <a:ext uri="{FF2B5EF4-FFF2-40B4-BE49-F238E27FC236}">
                <a16:creationId xmlns:a16="http://schemas.microsoft.com/office/drawing/2014/main" id="{384D9101-F047-4422-054C-E51DB112C9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949" r="5097" b="7385"/>
          <a:stretch/>
        </p:blipFill>
        <p:spPr>
          <a:xfrm>
            <a:off x="1248508" y="1070559"/>
            <a:ext cx="9694985" cy="5614736"/>
          </a:xfrm>
          <a:prstGeom prst="rect">
            <a:avLst/>
          </a:prstGeom>
        </p:spPr>
      </p:pic>
    </p:spTree>
    <p:extLst>
      <p:ext uri="{BB962C8B-B14F-4D97-AF65-F5344CB8AC3E}">
        <p14:creationId xmlns:p14="http://schemas.microsoft.com/office/powerpoint/2010/main" val="16969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descr="e7d195523061f1c0328eee58866a2c96cef83cb5d7e8264eD65FB5D2354A91F359B7105383B69D524259A334A3200F36813883930A71B82EE2EA40F90FB214134A4A98ADE1E0FC8B02277D03E7C388C887E495ADB25A8A36914F4F516700F1B9866486B0B2759A56DBC4E39DE330A6B2B286C491000EAA6F96918AB630E04D1CC7A2D4FCFAC01A25"/>
          <p:cNvSpPr txBox="1"/>
          <p:nvPr/>
        </p:nvSpPr>
        <p:spPr>
          <a:xfrm>
            <a:off x="6583104" y="1492322"/>
            <a:ext cx="1967870" cy="1862048"/>
          </a:xfrm>
          <a:prstGeom prst="rect">
            <a:avLst/>
          </a:prstGeom>
          <a:noFill/>
        </p:spPr>
        <p:txBody>
          <a:bodyPr wrap="square" rtlCol="0">
            <a:spAutoFit/>
          </a:bodyPr>
          <a:lstStyle/>
          <a:p>
            <a:pPr algn="ctr"/>
            <a:r>
              <a:rPr lang="en-US" altLang="zh-CN" sz="11500" b="1" dirty="0">
                <a:solidFill>
                  <a:srgbClr val="4B614C"/>
                </a:solidFill>
                <a:latin typeface="Agency FB" panose="020B0503020202020204" pitchFamily="34" charset="0"/>
              </a:rPr>
              <a:t>02</a:t>
            </a:r>
            <a:endParaRPr lang="zh-CN" altLang="en-US" sz="11500" b="1" dirty="0">
              <a:solidFill>
                <a:srgbClr val="4B614C"/>
              </a:solidFill>
              <a:latin typeface="Agency FB" panose="020B0503020202020204" pitchFamily="34" charset="0"/>
            </a:endParaRPr>
          </a:p>
        </p:txBody>
      </p:sp>
      <p:sp>
        <p:nvSpPr>
          <p:cNvPr id="9" name="1"/>
          <p:cNvSpPr txBox="1"/>
          <p:nvPr/>
        </p:nvSpPr>
        <p:spPr>
          <a:xfrm>
            <a:off x="5059583" y="3462874"/>
            <a:ext cx="5014912" cy="769441"/>
          </a:xfrm>
          <a:prstGeom prst="rect">
            <a:avLst/>
          </a:prstGeom>
          <a:noFill/>
        </p:spPr>
        <p:txBody>
          <a:bodyPr wrap="square" rtlCol="0">
            <a:spAutoFit/>
            <a:scene3d>
              <a:camera prst="orthographicFront"/>
              <a:lightRig rig="threePt" dir="t"/>
            </a:scene3d>
            <a:sp3d contourW="6350"/>
          </a:bodyPr>
          <a:lstStyle/>
          <a:p>
            <a:pPr algn="ctr"/>
            <a:r>
              <a:rPr lang="zh-CN" altLang="en-US" sz="4400" b="1" dirty="0">
                <a:solidFill>
                  <a:schemeClr val="accent1"/>
                </a:solidFill>
              </a:rPr>
              <a:t>数据采集规范</a:t>
            </a:r>
          </a:p>
        </p:txBody>
      </p:sp>
      <p:cxnSp>
        <p:nvCxnSpPr>
          <p:cNvPr id="10" name="直接连接符 9"/>
          <p:cNvCxnSpPr/>
          <p:nvPr/>
        </p:nvCxnSpPr>
        <p:spPr>
          <a:xfrm>
            <a:off x="5673388" y="3354370"/>
            <a:ext cx="3787302"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数据采集规范</a:t>
            </a:r>
          </a:p>
        </p:txBody>
      </p:sp>
      <p:sp>
        <p:nvSpPr>
          <p:cNvPr id="31" name="AutoShape 10"/>
          <p:cNvSpPr>
            <a:spLocks noChangeArrowheads="1"/>
          </p:cNvSpPr>
          <p:nvPr/>
        </p:nvSpPr>
        <p:spPr bwMode="auto">
          <a:xfrm rot="16200000">
            <a:off x="5712779" y="1154600"/>
            <a:ext cx="1385073" cy="9396470"/>
          </a:xfrm>
          <a:prstGeom prst="downArrow">
            <a:avLst>
              <a:gd name="adj1" fmla="val 49065"/>
              <a:gd name="adj2" fmla="val 44827"/>
            </a:avLst>
          </a:prstGeom>
          <a:solidFill>
            <a:schemeClr val="bg1">
              <a:lumMod val="75000"/>
            </a:schemeClr>
          </a:solidFill>
          <a:ln>
            <a:noFill/>
          </a:ln>
        </p:spPr>
        <p:txBody>
          <a:bodyPr vert="eaVert" lIns="110402" tIns="55201" rIns="110402" bIns="55201"/>
          <a:lstStyle/>
          <a:p>
            <a:endParaRPr lang="zh-CN" altLang="en-US" sz="250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bwMode="auto">
          <a:xfrm>
            <a:off x="3907382" y="5194265"/>
            <a:ext cx="1347941" cy="1317150"/>
            <a:chOff x="1414177" y="2904673"/>
            <a:chExt cx="1518534" cy="1512817"/>
          </a:xfrm>
          <a:effectLst>
            <a:outerShdw blurRad="127000" dist="38100" dir="8100000" algn="tr" rotWithShape="0">
              <a:prstClr val="black">
                <a:alpha val="40000"/>
              </a:prstClr>
            </a:outerShdw>
          </a:effectLst>
        </p:grpSpPr>
        <p:sp>
          <p:nvSpPr>
            <p:cNvPr id="36" name="Oval 8"/>
            <p:cNvSpPr>
              <a:spLocks noChangeArrowheads="1"/>
            </p:cNvSpPr>
            <p:nvPr/>
          </p:nvSpPr>
          <p:spPr bwMode="auto">
            <a:xfrm>
              <a:off x="1414177" y="2904673"/>
              <a:ext cx="1514918" cy="1512817"/>
            </a:xfrm>
            <a:prstGeom prst="ellipse">
              <a:avLst/>
            </a:prstGeom>
            <a:solidFill>
              <a:schemeClr val="accent2"/>
            </a:solidFill>
            <a:ln w="76200">
              <a:solidFill>
                <a:srgbClr val="FFFFFF"/>
              </a:solidFill>
              <a:round/>
            </a:ln>
          </p:spPr>
          <p:txBody>
            <a:bodyPr/>
            <a:lstStyle/>
            <a:p>
              <a:pPr>
                <a:defRPr/>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34" name="Text Box 9"/>
            <p:cNvSpPr txBox="1">
              <a:spLocks noChangeArrowheads="1"/>
            </p:cNvSpPr>
            <p:nvPr/>
          </p:nvSpPr>
          <p:spPr bwMode="auto">
            <a:xfrm>
              <a:off x="1417794" y="3310305"/>
              <a:ext cx="1514917" cy="620153"/>
            </a:xfrm>
            <a:prstGeom prst="rect">
              <a:avLst/>
            </a:prstGeom>
            <a:noFill/>
            <a:ln w="50800">
              <a:no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视线停留指定时间</a:t>
              </a:r>
            </a:p>
          </p:txBody>
        </p:sp>
      </p:grpSp>
      <p:grpSp>
        <p:nvGrpSpPr>
          <p:cNvPr id="37" name="组合 36"/>
          <p:cNvGrpSpPr/>
          <p:nvPr/>
        </p:nvGrpSpPr>
        <p:grpSpPr bwMode="auto">
          <a:xfrm>
            <a:off x="6298951" y="5194261"/>
            <a:ext cx="1344732" cy="1317149"/>
            <a:chOff x="1414180" y="2904671"/>
            <a:chExt cx="1514919" cy="1512816"/>
          </a:xfrm>
          <a:effectLst>
            <a:outerShdw blurRad="127000" dist="38100" dir="8100000" algn="tr" rotWithShape="0">
              <a:prstClr val="black">
                <a:alpha val="40000"/>
              </a:prstClr>
            </a:outerShdw>
          </a:effectLst>
        </p:grpSpPr>
        <p:sp>
          <p:nvSpPr>
            <p:cNvPr id="41" name="Oval 8"/>
            <p:cNvSpPr>
              <a:spLocks noChangeArrowheads="1"/>
            </p:cNvSpPr>
            <p:nvPr/>
          </p:nvSpPr>
          <p:spPr bwMode="auto">
            <a:xfrm>
              <a:off x="1414180" y="2904671"/>
              <a:ext cx="1514919" cy="1512816"/>
            </a:xfrm>
            <a:prstGeom prst="ellipse">
              <a:avLst/>
            </a:prstGeom>
            <a:solidFill>
              <a:schemeClr val="accent3"/>
            </a:solidFill>
            <a:ln w="76200">
              <a:solidFill>
                <a:srgbClr val="FFFFFF"/>
              </a:solidFill>
              <a:round/>
            </a:ln>
          </p:spPr>
          <p:txBody>
            <a:bodyPr/>
            <a:lstStyle/>
            <a:p>
              <a:pPr>
                <a:defRPr/>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39" name="Text Box 9"/>
            <p:cNvSpPr txBox="1">
              <a:spLocks noChangeArrowheads="1"/>
            </p:cNvSpPr>
            <p:nvPr/>
          </p:nvSpPr>
          <p:spPr bwMode="auto">
            <a:xfrm>
              <a:off x="1559817" y="3466526"/>
              <a:ext cx="1247821" cy="620153"/>
            </a:xfrm>
            <a:prstGeom prst="rect">
              <a:avLst/>
            </a:prstGeom>
            <a:noFill/>
            <a:ln w="50800">
              <a:no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复原</a:t>
              </a:r>
            </a:p>
          </p:txBody>
        </p:sp>
      </p:grpSp>
      <p:grpSp>
        <p:nvGrpSpPr>
          <p:cNvPr id="42" name="组合 41"/>
          <p:cNvGrpSpPr/>
          <p:nvPr/>
        </p:nvGrpSpPr>
        <p:grpSpPr bwMode="auto">
          <a:xfrm>
            <a:off x="8657751" y="5194266"/>
            <a:ext cx="1403315" cy="1317150"/>
            <a:chOff x="1381181" y="2904673"/>
            <a:chExt cx="1580915" cy="1512817"/>
          </a:xfrm>
          <a:effectLst>
            <a:outerShdw blurRad="127000" dist="38100" dir="8100000" algn="tr" rotWithShape="0">
              <a:prstClr val="black">
                <a:alpha val="40000"/>
              </a:prstClr>
            </a:outerShdw>
          </a:effectLst>
        </p:grpSpPr>
        <p:sp>
          <p:nvSpPr>
            <p:cNvPr id="46" name="Oval 8"/>
            <p:cNvSpPr>
              <a:spLocks noChangeArrowheads="1"/>
            </p:cNvSpPr>
            <p:nvPr/>
          </p:nvSpPr>
          <p:spPr bwMode="auto">
            <a:xfrm>
              <a:off x="1414179" y="2904673"/>
              <a:ext cx="1514920" cy="1512817"/>
            </a:xfrm>
            <a:prstGeom prst="ellipse">
              <a:avLst/>
            </a:prstGeom>
            <a:solidFill>
              <a:schemeClr val="accent4"/>
            </a:solidFill>
            <a:ln w="76200">
              <a:solidFill>
                <a:srgbClr val="FFFFFF"/>
              </a:solidFill>
              <a:round/>
            </a:ln>
          </p:spPr>
          <p:txBody>
            <a:bodyPr/>
            <a:lstStyle/>
            <a:p>
              <a:pPr>
                <a:defRPr/>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44" name="Text Box 9"/>
            <p:cNvSpPr txBox="1">
              <a:spLocks noChangeArrowheads="1"/>
            </p:cNvSpPr>
            <p:nvPr/>
          </p:nvSpPr>
          <p:spPr bwMode="auto">
            <a:xfrm>
              <a:off x="1381181" y="3310304"/>
              <a:ext cx="1580915" cy="620153"/>
            </a:xfrm>
            <a:prstGeom prst="rect">
              <a:avLst/>
            </a:prstGeom>
            <a:noFill/>
            <a:ln w="50800">
              <a:no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休息</a:t>
              </a:r>
              <a:r>
                <a:rPr lang="en-US" altLang="zh-CN" sz="1900" b="1" dirty="0">
                  <a:solidFill>
                    <a:schemeClr val="bg1"/>
                  </a:solidFill>
                  <a:latin typeface="微软雅黑" panose="020B0503020204020204" pitchFamily="34" charset="-122"/>
                  <a:ea typeface="微软雅黑" panose="020B0503020204020204" pitchFamily="34" charset="-122"/>
                </a:rPr>
                <a:t>/</a:t>
              </a:r>
              <a:r>
                <a:rPr lang="zh-CN" altLang="en-US" sz="1900" b="1" dirty="0">
                  <a:solidFill>
                    <a:schemeClr val="bg1"/>
                  </a:solidFill>
                  <a:latin typeface="微软雅黑" panose="020B0503020204020204" pitchFamily="34" charset="-122"/>
                  <a:ea typeface="微软雅黑" panose="020B0503020204020204" pitchFamily="34" charset="-122"/>
                </a:rPr>
                <a:t>准备后续动作</a:t>
              </a:r>
            </a:p>
          </p:txBody>
        </p:sp>
      </p:grpSp>
      <p:grpSp>
        <p:nvGrpSpPr>
          <p:cNvPr id="47" name="组合 40"/>
          <p:cNvGrpSpPr/>
          <p:nvPr/>
        </p:nvGrpSpPr>
        <p:grpSpPr bwMode="auto">
          <a:xfrm>
            <a:off x="1508294" y="5194262"/>
            <a:ext cx="1344731" cy="1317149"/>
            <a:chOff x="1415152" y="2904671"/>
            <a:chExt cx="1514918" cy="1512816"/>
          </a:xfrm>
        </p:grpSpPr>
        <p:sp>
          <p:nvSpPr>
            <p:cNvPr id="51" name="Oval 8"/>
            <p:cNvSpPr>
              <a:spLocks noChangeArrowheads="1"/>
            </p:cNvSpPr>
            <p:nvPr/>
          </p:nvSpPr>
          <p:spPr bwMode="auto">
            <a:xfrm>
              <a:off x="1415152" y="2904671"/>
              <a:ext cx="1514918" cy="1512816"/>
            </a:xfrm>
            <a:prstGeom prst="ellipse">
              <a:avLst/>
            </a:prstGeom>
            <a:solidFill>
              <a:schemeClr val="accent1"/>
            </a:solidFill>
            <a:ln w="76200">
              <a:solidFill>
                <a:srgbClr val="FFFFFF"/>
              </a:solidFill>
              <a:round/>
            </a:ln>
            <a:effectLst>
              <a:outerShdw blurRad="127000" dist="38100" dir="8100000" algn="tr" rotWithShape="0">
                <a:prstClr val="black">
                  <a:alpha val="40000"/>
                </a:prstClr>
              </a:outerShdw>
            </a:effectLst>
          </p:spPr>
          <p:txBody>
            <a:bodyPr/>
            <a:lstStyle/>
            <a:p>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49" name="Text Box 9"/>
            <p:cNvSpPr txBox="1">
              <a:spLocks noChangeArrowheads="1"/>
            </p:cNvSpPr>
            <p:nvPr/>
          </p:nvSpPr>
          <p:spPr bwMode="auto">
            <a:xfrm>
              <a:off x="1504037" y="3310306"/>
              <a:ext cx="1374443"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b="1" dirty="0">
                  <a:solidFill>
                    <a:schemeClr val="bg1"/>
                  </a:solidFill>
                  <a:latin typeface="微软雅黑" panose="020B0503020204020204" pitchFamily="34" charset="-122"/>
                  <a:ea typeface="微软雅黑" panose="020B0503020204020204" pitchFamily="34" charset="-122"/>
                </a:rPr>
                <a:t>眼球按引导运动</a:t>
              </a:r>
            </a:p>
          </p:txBody>
        </p:sp>
      </p:grpSp>
      <p:sp>
        <p:nvSpPr>
          <p:cNvPr id="53" name="矩形标注 52"/>
          <p:cNvSpPr/>
          <p:nvPr/>
        </p:nvSpPr>
        <p:spPr>
          <a:xfrm>
            <a:off x="1905755" y="4727870"/>
            <a:ext cx="1913050" cy="77540"/>
          </a:xfrm>
          <a:prstGeom prst="wedgeRectCallout">
            <a:avLst>
              <a:gd name="adj1" fmla="val -23398"/>
              <a:gd name="adj2" fmla="val 40329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5" name="Rectangle 28"/>
          <p:cNvSpPr>
            <a:spLocks noChangeArrowheads="1"/>
          </p:cNvSpPr>
          <p:nvPr/>
        </p:nvSpPr>
        <p:spPr bwMode="auto">
          <a:xfrm>
            <a:off x="1429409" y="3948345"/>
            <a:ext cx="3076049" cy="69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被试在贴上电极片后，端坐在椅子上，目视前方，等待语音引导</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矩形标注 55"/>
          <p:cNvSpPr/>
          <p:nvPr/>
        </p:nvSpPr>
        <p:spPr>
          <a:xfrm>
            <a:off x="5254374" y="4716407"/>
            <a:ext cx="1913050" cy="77540"/>
          </a:xfrm>
          <a:prstGeom prst="wedgeRectCallout">
            <a:avLst>
              <a:gd name="adj1" fmla="val -23398"/>
              <a:gd name="adj2" fmla="val 403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7" name="Rectangle 28"/>
          <p:cNvSpPr>
            <a:spLocks noChangeArrowheads="1"/>
          </p:cNvSpPr>
          <p:nvPr/>
        </p:nvSpPr>
        <p:spPr bwMode="auto">
          <a:xfrm>
            <a:off x="4863467" y="3948345"/>
            <a:ext cx="2757654" cy="69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每组动作以连续三次眨眼作为开始和结束标记</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矩形标注 52"/>
          <p:cNvSpPr/>
          <p:nvPr/>
        </p:nvSpPr>
        <p:spPr>
          <a:xfrm>
            <a:off x="8455476" y="4720273"/>
            <a:ext cx="1913050" cy="77540"/>
          </a:xfrm>
          <a:prstGeom prst="wedgeRectCallout">
            <a:avLst>
              <a:gd name="adj1" fmla="val -23398"/>
              <a:gd name="adj2" fmla="val 40329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 name="Rectangle 28"/>
          <p:cNvSpPr>
            <a:spLocks noChangeArrowheads="1"/>
          </p:cNvSpPr>
          <p:nvPr/>
        </p:nvSpPr>
        <p:spPr bwMode="auto">
          <a:xfrm>
            <a:off x="8163927" y="4241883"/>
            <a:ext cx="2596554" cy="3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休息时尽量保持静息状态</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37E69260-8C8D-BA70-E39C-C8A346BE4BB3}"/>
              </a:ext>
            </a:extLst>
          </p:cNvPr>
          <p:cNvGrpSpPr/>
          <p:nvPr/>
        </p:nvGrpSpPr>
        <p:grpSpPr>
          <a:xfrm>
            <a:off x="5214713" y="1044107"/>
            <a:ext cx="5888711" cy="3384279"/>
            <a:chOff x="5299666" y="993677"/>
            <a:chExt cx="5888711" cy="3384279"/>
          </a:xfrm>
        </p:grpSpPr>
        <p:grpSp>
          <p:nvGrpSpPr>
            <p:cNvPr id="14" name="组合 13">
              <a:extLst>
                <a:ext uri="{FF2B5EF4-FFF2-40B4-BE49-F238E27FC236}">
                  <a16:creationId xmlns:a16="http://schemas.microsoft.com/office/drawing/2014/main" id="{813A07D6-17CF-22E4-BE7B-786931D765CC}"/>
                </a:ext>
              </a:extLst>
            </p:cNvPr>
            <p:cNvGrpSpPr/>
            <p:nvPr/>
          </p:nvGrpSpPr>
          <p:grpSpPr>
            <a:xfrm>
              <a:off x="5299666" y="1065556"/>
              <a:ext cx="5888711" cy="3312400"/>
              <a:chOff x="5161660" y="969875"/>
              <a:chExt cx="5791769" cy="3257870"/>
            </a:xfrm>
          </p:grpSpPr>
          <p:pic>
            <p:nvPicPr>
              <p:cNvPr id="1026" name="Picture 2" descr="Default Human Head - 3D model by Beticas (@Beticas) [2bbf48e]">
                <a:extLst>
                  <a:ext uri="{FF2B5EF4-FFF2-40B4-BE49-F238E27FC236}">
                    <a16:creationId xmlns:a16="http://schemas.microsoft.com/office/drawing/2014/main" id="{9F7443AE-5828-3CF9-6E4B-5C5984C9FD5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44" b="90000" l="10000" r="90000">
                            <a14:foregroundMark x1="43698" y1="9444" x2="43698" y2="9444"/>
                            <a14:foregroundMark x1="40000" y1="64630" x2="45729" y2="72778"/>
                            <a14:backgroundMark x1="40521" y1="75000" x2="40521" y2="75000"/>
                            <a14:backgroundMark x1="40729" y1="73704" x2="40729" y2="73704"/>
                            <a14:backgroundMark x1="56042" y1="74907" x2="56042" y2="74907"/>
                            <a14:backgroundMark x1="56198" y1="74352" x2="56198" y2="74352"/>
                          </a14:backgroundRemoval>
                        </a14:imgEffect>
                      </a14:imgLayer>
                    </a14:imgProps>
                  </a:ext>
                  <a:ext uri="{28A0092B-C50C-407E-A947-70E740481C1C}">
                    <a14:useLocalDpi xmlns:a14="http://schemas.microsoft.com/office/drawing/2010/main" val="0"/>
                  </a:ext>
                </a:extLst>
              </a:blip>
              <a:srcRect/>
              <a:stretch>
                <a:fillRect/>
              </a:stretch>
            </p:blipFill>
            <p:spPr bwMode="auto">
              <a:xfrm>
                <a:off x="5161660" y="969875"/>
                <a:ext cx="5791769" cy="325787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AABD40E6-286F-8F32-9279-B95DFA372EE7}"/>
                  </a:ext>
                </a:extLst>
              </p:cNvPr>
              <p:cNvPicPr>
                <a:picLocks noChangeAspect="1"/>
              </p:cNvPicPr>
              <p:nvPr/>
            </p:nvPicPr>
            <p:blipFill rotWithShape="1">
              <a:blip r:embed="rId5">
                <a:clrChange>
                  <a:clrFrom>
                    <a:srgbClr val="F0F5FF"/>
                  </a:clrFrom>
                  <a:clrTo>
                    <a:srgbClr val="F0F5FF">
                      <a:alpha val="0"/>
                    </a:srgbClr>
                  </a:clrTo>
                </a:clrChange>
              </a:blip>
              <a:srcRect l="14440" t="15188" r="11579" b="23497"/>
              <a:stretch/>
            </p:blipFill>
            <p:spPr>
              <a:xfrm>
                <a:off x="7795683" y="1481169"/>
                <a:ext cx="430546" cy="356835"/>
              </a:xfrm>
              <a:prstGeom prst="rect">
                <a:avLst/>
              </a:prstGeom>
            </p:spPr>
          </p:pic>
          <p:pic>
            <p:nvPicPr>
              <p:cNvPr id="11" name="图片 10">
                <a:extLst>
                  <a:ext uri="{FF2B5EF4-FFF2-40B4-BE49-F238E27FC236}">
                    <a16:creationId xmlns:a16="http://schemas.microsoft.com/office/drawing/2014/main" id="{8C253C67-CD17-F792-5638-7A00D71B4831}"/>
                  </a:ext>
                </a:extLst>
              </p:cNvPr>
              <p:cNvPicPr>
                <a:picLocks noChangeAspect="1"/>
              </p:cNvPicPr>
              <p:nvPr/>
            </p:nvPicPr>
            <p:blipFill rotWithShape="1">
              <a:blip r:embed="rId5">
                <a:clrChange>
                  <a:clrFrom>
                    <a:srgbClr val="F0F5FF"/>
                  </a:clrFrom>
                  <a:clrTo>
                    <a:srgbClr val="F0F5FF">
                      <a:alpha val="0"/>
                    </a:srgbClr>
                  </a:clrTo>
                </a:clrChange>
              </a:blip>
              <a:srcRect l="14440" t="15188" r="11579" b="23497"/>
              <a:stretch/>
            </p:blipFill>
            <p:spPr>
              <a:xfrm>
                <a:off x="8163927" y="1542410"/>
                <a:ext cx="430546" cy="356835"/>
              </a:xfrm>
              <a:prstGeom prst="rect">
                <a:avLst/>
              </a:prstGeom>
            </p:spPr>
          </p:pic>
          <p:pic>
            <p:nvPicPr>
              <p:cNvPr id="12" name="图片 11">
                <a:extLst>
                  <a:ext uri="{FF2B5EF4-FFF2-40B4-BE49-F238E27FC236}">
                    <a16:creationId xmlns:a16="http://schemas.microsoft.com/office/drawing/2014/main" id="{702F4CE0-395E-2064-5977-792BFE72903A}"/>
                  </a:ext>
                </a:extLst>
              </p:cNvPr>
              <p:cNvPicPr>
                <a:picLocks noChangeAspect="1"/>
              </p:cNvPicPr>
              <p:nvPr/>
            </p:nvPicPr>
            <p:blipFill rotWithShape="1">
              <a:blip r:embed="rId5">
                <a:clrChange>
                  <a:clrFrom>
                    <a:srgbClr val="F0F5FF"/>
                  </a:clrFrom>
                  <a:clrTo>
                    <a:srgbClr val="F0F5FF">
                      <a:alpha val="0"/>
                    </a:srgbClr>
                  </a:clrTo>
                </a:clrChange>
              </a:blip>
              <a:srcRect l="14440" t="15188" r="11579" b="23497"/>
              <a:stretch/>
            </p:blipFill>
            <p:spPr>
              <a:xfrm>
                <a:off x="8163927" y="2325719"/>
                <a:ext cx="430546" cy="356835"/>
              </a:xfrm>
              <a:prstGeom prst="rect">
                <a:avLst/>
              </a:prstGeom>
            </p:spPr>
          </p:pic>
          <p:pic>
            <p:nvPicPr>
              <p:cNvPr id="13" name="图片 12">
                <a:extLst>
                  <a:ext uri="{FF2B5EF4-FFF2-40B4-BE49-F238E27FC236}">
                    <a16:creationId xmlns:a16="http://schemas.microsoft.com/office/drawing/2014/main" id="{377C9347-69A7-96AA-EE62-7CFC6EEA8F21}"/>
                  </a:ext>
                </a:extLst>
              </p:cNvPr>
              <p:cNvPicPr>
                <a:picLocks noChangeAspect="1"/>
              </p:cNvPicPr>
              <p:nvPr/>
            </p:nvPicPr>
            <p:blipFill rotWithShape="1">
              <a:blip r:embed="rId5">
                <a:clrChange>
                  <a:clrFrom>
                    <a:srgbClr val="F0F5FF"/>
                  </a:clrFrom>
                  <a:clrTo>
                    <a:srgbClr val="F0F5FF">
                      <a:alpha val="0"/>
                    </a:srgbClr>
                  </a:clrTo>
                </a:clrChange>
              </a:blip>
              <a:srcRect l="14440" t="15188" r="11579" b="23497"/>
              <a:stretch/>
            </p:blipFill>
            <p:spPr>
              <a:xfrm>
                <a:off x="8400709" y="2029062"/>
                <a:ext cx="430546" cy="356835"/>
              </a:xfrm>
              <a:prstGeom prst="rect">
                <a:avLst/>
              </a:prstGeom>
              <a:scene3d>
                <a:camera prst="isometricOffAxis1Left"/>
                <a:lightRig rig="threePt" dir="t"/>
              </a:scene3d>
            </p:spPr>
          </p:pic>
        </p:grpSp>
        <p:pic>
          <p:nvPicPr>
            <p:cNvPr id="15" name="图片 14">
              <a:extLst>
                <a:ext uri="{FF2B5EF4-FFF2-40B4-BE49-F238E27FC236}">
                  <a16:creationId xmlns:a16="http://schemas.microsoft.com/office/drawing/2014/main" id="{02386967-6674-D92D-998F-0B43101490A1}"/>
                </a:ext>
              </a:extLst>
            </p:cNvPr>
            <p:cNvPicPr>
              <a:picLocks noChangeAspect="1"/>
            </p:cNvPicPr>
            <p:nvPr/>
          </p:nvPicPr>
          <p:blipFill rotWithShape="1">
            <a:blip r:embed="rId6">
              <a:extLst>
                <a:ext uri="{28A0092B-C50C-407E-A947-70E740481C1C}">
                  <a14:useLocalDpi xmlns:a14="http://schemas.microsoft.com/office/drawing/2010/main" val="0"/>
                </a:ext>
              </a:extLst>
            </a:blip>
            <a:srcRect l="67994"/>
            <a:stretch/>
          </p:blipFill>
          <p:spPr bwMode="auto">
            <a:xfrm>
              <a:off x="9748454" y="993677"/>
              <a:ext cx="1391099" cy="2782791"/>
            </a:xfrm>
            <a:prstGeom prst="rect">
              <a:avLst/>
            </a:prstGeom>
            <a:noFill/>
            <a:ln>
              <a:noFill/>
            </a:ln>
          </p:spPr>
        </p:pic>
        <p:sp>
          <p:nvSpPr>
            <p:cNvPr id="16" name="箭头: 圆角右 15">
              <a:extLst>
                <a:ext uri="{FF2B5EF4-FFF2-40B4-BE49-F238E27FC236}">
                  <a16:creationId xmlns:a16="http://schemas.microsoft.com/office/drawing/2014/main" id="{3254B416-A64D-C75D-575B-2824474D56E0}"/>
                </a:ext>
              </a:extLst>
            </p:cNvPr>
            <p:cNvSpPr/>
            <p:nvPr/>
          </p:nvSpPr>
          <p:spPr>
            <a:xfrm>
              <a:off x="8123578" y="1079598"/>
              <a:ext cx="1576053" cy="362808"/>
            </a:xfrm>
            <a:prstGeom prst="ben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圆角右 18">
              <a:extLst>
                <a:ext uri="{FF2B5EF4-FFF2-40B4-BE49-F238E27FC236}">
                  <a16:creationId xmlns:a16="http://schemas.microsoft.com/office/drawing/2014/main" id="{52E07C31-1F36-E684-1E23-11B34EB21D47}"/>
                </a:ext>
              </a:extLst>
            </p:cNvPr>
            <p:cNvSpPr/>
            <p:nvPr/>
          </p:nvSpPr>
          <p:spPr>
            <a:xfrm flipV="1">
              <a:off x="8570569" y="2892414"/>
              <a:ext cx="1129062" cy="313736"/>
            </a:xfrm>
            <a:prstGeom prst="bentArrow">
              <a:avLst>
                <a:gd name="adj1" fmla="val 25000"/>
                <a:gd name="adj2" fmla="val 25000"/>
                <a:gd name="adj3" fmla="val 25000"/>
                <a:gd name="adj4" fmla="val 4375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右 19">
              <a:extLst>
                <a:ext uri="{FF2B5EF4-FFF2-40B4-BE49-F238E27FC236}">
                  <a16:creationId xmlns:a16="http://schemas.microsoft.com/office/drawing/2014/main" id="{C48635C2-2E6E-CDC0-1B13-E89E801C139E}"/>
                </a:ext>
              </a:extLst>
            </p:cNvPr>
            <p:cNvSpPr/>
            <p:nvPr/>
          </p:nvSpPr>
          <p:spPr>
            <a:xfrm>
              <a:off x="8752640" y="1730430"/>
              <a:ext cx="946991" cy="152578"/>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5136DBDF-098E-11F3-402D-37A6254C89C5}"/>
                </a:ext>
              </a:extLst>
            </p:cNvPr>
            <p:cNvSpPr/>
            <p:nvPr/>
          </p:nvSpPr>
          <p:spPr>
            <a:xfrm>
              <a:off x="8938506" y="2245493"/>
              <a:ext cx="761126" cy="164127"/>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id="{7120C294-2DA9-758F-066E-FDDBC18D1F6A}"/>
              </a:ext>
            </a:extLst>
          </p:cNvPr>
          <p:cNvPicPr>
            <a:picLocks noChangeAspect="1"/>
          </p:cNvPicPr>
          <p:nvPr/>
        </p:nvPicPr>
        <p:blipFill>
          <a:blip r:embed="rId7" cstate="print">
            <a:extLst>
              <a:ext uri="{28A0092B-C50C-407E-A947-70E740481C1C}">
                <a14:useLocalDpi xmlns:a14="http://schemas.microsoft.com/office/drawing/2010/main" val="0"/>
              </a:ext>
            </a:extLst>
          </a:blip>
          <a:srcRect l="12612" t="6799" r="5567" b="18982"/>
          <a:stretch>
            <a:fillRect/>
          </a:stretch>
        </p:blipFill>
        <p:spPr>
          <a:xfrm>
            <a:off x="2169590" y="1190386"/>
            <a:ext cx="3873248" cy="2635286"/>
          </a:xfrm>
          <a:prstGeom prst="rect">
            <a:avLst/>
          </a:prstGeom>
          <a:noFill/>
          <a:ln>
            <a:noFill/>
          </a:ln>
        </p:spPr>
      </p:pic>
    </p:spTree>
    <p:extLst>
      <p:ext uri="{BB962C8B-B14F-4D97-AF65-F5344CB8AC3E}">
        <p14:creationId xmlns:p14="http://schemas.microsoft.com/office/powerpoint/2010/main" val="174606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D132703-9E0C-9772-E1C3-D600A759B1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17976" y="2687468"/>
            <a:ext cx="2409825" cy="2695575"/>
          </a:xfrm>
          <a:prstGeom prst="rect">
            <a:avLst/>
          </a:prstGeom>
        </p:spPr>
      </p:pic>
      <p:sp>
        <p:nvSpPr>
          <p:cNvPr id="22" name="Round Same Side Corner Rectangle 67"/>
          <p:cNvSpPr/>
          <p:nvPr/>
        </p:nvSpPr>
        <p:spPr>
          <a:xfrm rot="10800000" flipH="1">
            <a:off x="371191" y="1359128"/>
            <a:ext cx="79806" cy="685392"/>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8" tIns="54849" rIns="109698" bIns="54849" rtlCol="0" anchor="ctr"/>
          <a:lstStyle/>
          <a:p>
            <a:pPr algn="ctr"/>
            <a:endParaRPr lang="bg-BG" dirty="0">
              <a:solidFill>
                <a:schemeClr val="tx1">
                  <a:lumMod val="50000"/>
                  <a:lumOff val="50000"/>
                </a:schemeClr>
              </a:solidFill>
              <a:latin typeface="Calibri Light" panose="020F0302020204030204"/>
            </a:endParaRPr>
          </a:p>
        </p:txBody>
      </p:sp>
      <p:sp>
        <p:nvSpPr>
          <p:cNvPr id="27" name="TextBox 26"/>
          <p:cNvSpPr txBox="1"/>
          <p:nvPr/>
        </p:nvSpPr>
        <p:spPr>
          <a:xfrm>
            <a:off x="551361" y="1359128"/>
            <a:ext cx="4987790" cy="671274"/>
          </a:xfrm>
          <a:prstGeom prst="rect">
            <a:avLst/>
          </a:prstGeom>
          <a:noFill/>
        </p:spPr>
        <p:txBody>
          <a:bodyPr wrap="square" lIns="34290" tIns="17145" rIns="34290" bIns="17145" rtlCol="0">
            <a:spAutoFit/>
          </a:bodyPr>
          <a:lstStyle/>
          <a:p>
            <a:pPr algn="just">
              <a:lnSpc>
                <a:spcPct val="120000"/>
              </a:lnSpc>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将设计好的实验流程从文本转为语音，用于引导被试按照流程做相应的眼球动作</a:t>
            </a:r>
          </a:p>
        </p:txBody>
      </p:sp>
      <p:sp>
        <p:nvSpPr>
          <p:cNvPr id="2" name="标题 1"/>
          <p:cNvSpPr>
            <a:spLocks noGrp="1"/>
          </p:cNvSpPr>
          <p:nvPr>
            <p:ph type="title"/>
          </p:nvPr>
        </p:nvSpPr>
        <p:spPr/>
        <p:txBody>
          <a:bodyPr/>
          <a:lstStyle/>
          <a:p>
            <a:r>
              <a:rPr lang="zh-CN" altLang="en-US" dirty="0"/>
              <a:t>引导语音</a:t>
            </a:r>
          </a:p>
        </p:txBody>
      </p:sp>
      <p:sp>
        <p:nvSpPr>
          <p:cNvPr id="4" name="TextBox 13@|17FFC:16777215|FBC:16777215|LFC:16777215|LBC:16777215"/>
          <p:cNvSpPr txBox="1"/>
          <p:nvPr/>
        </p:nvSpPr>
        <p:spPr bwMode="auto">
          <a:xfrm>
            <a:off x="450998" y="2291323"/>
            <a:ext cx="2194849" cy="276999"/>
          </a:xfrm>
          <a:prstGeom prst="rect">
            <a:avLst/>
          </a:prstGeom>
          <a:noFill/>
        </p:spPr>
        <p:txBody>
          <a:bodyPr wrap="square" lIns="0" tIns="0" rIns="0" bIns="0">
            <a:spAutoFit/>
          </a:bodyPr>
          <a:lstStyle/>
          <a:p>
            <a:pPr defTabSz="1216660">
              <a:spcBef>
                <a:spcPct val="20000"/>
              </a:spcBef>
              <a:defRPr/>
            </a:pPr>
            <a:r>
              <a:rPr lang="zh-CN" altLang="en-US"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部分实验流程文本</a:t>
            </a:r>
            <a:endParaRPr lang="en-US"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extBox 13@|17FFC:16777215|FBC:16777215|LFC:16777215|LBC:16777215"/>
          <p:cNvSpPr txBox="1"/>
          <p:nvPr/>
        </p:nvSpPr>
        <p:spPr bwMode="auto">
          <a:xfrm>
            <a:off x="9827457" y="2238563"/>
            <a:ext cx="1696189" cy="276999"/>
          </a:xfrm>
          <a:prstGeom prst="rect">
            <a:avLst/>
          </a:prstGeom>
          <a:noFill/>
        </p:spPr>
        <p:txBody>
          <a:bodyPr wrap="square" lIns="0" tIns="0" rIns="0" bIns="0">
            <a:spAutoFit/>
          </a:bodyPr>
          <a:lstStyle/>
          <a:p>
            <a:pPr defTabSz="1216660">
              <a:spcBef>
                <a:spcPct val="20000"/>
              </a:spcBef>
              <a:defRPr/>
            </a:pPr>
            <a:r>
              <a:rPr lang="zh-CN" altLang="en-US"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相应的</a:t>
            </a:r>
            <a:r>
              <a:rPr lang="en-US" altLang="zh-CN"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AI</a:t>
            </a:r>
            <a:r>
              <a:rPr lang="zh-CN" altLang="en-US"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语音</a:t>
            </a:r>
            <a:endParaRPr lang="en-US"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箭头: 右 7">
            <a:extLst>
              <a:ext uri="{FF2B5EF4-FFF2-40B4-BE49-F238E27FC236}">
                <a16:creationId xmlns:a16="http://schemas.microsoft.com/office/drawing/2014/main" id="{4AFA58EE-6C35-10C5-2C6A-3FED9129A6B4}"/>
              </a:ext>
            </a:extLst>
          </p:cNvPr>
          <p:cNvSpPr/>
          <p:nvPr/>
        </p:nvSpPr>
        <p:spPr>
          <a:xfrm>
            <a:off x="7939951" y="3768502"/>
            <a:ext cx="1046884" cy="533509"/>
          </a:xfrm>
          <a:prstGeom prst="rightArrow">
            <a:avLst/>
          </a:prstGeom>
          <a:solidFill>
            <a:srgbClr val="E9E5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17FFC:16777215|FBC:16777215|LFC:16777215|LBC:16777215">
            <a:extLst>
              <a:ext uri="{FF2B5EF4-FFF2-40B4-BE49-F238E27FC236}">
                <a16:creationId xmlns:a16="http://schemas.microsoft.com/office/drawing/2014/main" id="{D20617B6-93CA-4809-662E-32127BC9B7DC}"/>
              </a:ext>
            </a:extLst>
          </p:cNvPr>
          <p:cNvSpPr txBox="1"/>
          <p:nvPr/>
        </p:nvSpPr>
        <p:spPr bwMode="auto">
          <a:xfrm>
            <a:off x="411094" y="3027475"/>
            <a:ext cx="7446789" cy="3227743"/>
          </a:xfrm>
          <a:prstGeom prst="rect">
            <a:avLst/>
          </a:prstGeom>
          <a:noFill/>
        </p:spPr>
        <p:txBody>
          <a:bodyPr wrap="square" lIns="0" tIns="0" rIns="0" bIns="0">
            <a:spAutoFit/>
          </a:bodyPr>
          <a:lstStyle/>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接下来我们将正式开始第一轮的测试，请您做好准备。</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在听到“滴”的信号后，请您连续眨三次眼睛作为标记，并请您的搭档做好记录。</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“滴”，现在正式开始第一轮测试。</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第一组移动。请您向右看。停留。回到中点。停顿。一。二。三。</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请您向左看。停留。回到中点。停顿。</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第二组移动。请您向下看。停留。回到中点。停顿。一。二。三。四。五。</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请您向上看。停留。回到中点。停顿。</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第三组移动。请您向左看。停留。回到中点。停顿。一。二。三。四。五。六。</a:t>
            </a:r>
            <a:endParaRPr lang="en-US" altLang="zh-CN"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1216660">
              <a:lnSpc>
                <a:spcPct val="75000"/>
              </a:lnSpc>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请您向右看。停留。回到中点。停顿。</a:t>
            </a:r>
            <a:endParaRPr lang="en-US" sz="1600"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4"/>
  <p:tag name="COMMONDATA" val="eyJjb3VudCI6NCwiaGRpZCI6IjJiZGZhNGZkOGNhY2FmZTFiOTFhYTJmMGIyNmZjNjg1IiwidXNlckNvdW50Ijo0fQ=="/>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057_2*l_h_f*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1057_2*l_h_f*1_3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057_2*l_h_f*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1057_2*l_h_a*1_3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30000001192092896,&quot;colorType&quot;:1,&quot;foreColorIndex&quot;:7,&quot;pos&quot;:0.800000011920929,&quot;transparency&quot;:0},{&quot;brightness&quot;:0,&quot;colorType&quot;:1,&quot;foreColorIndex&quot;:7,&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57_2*l_h_a*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30000001192092896,&quot;colorType&quot;:1,&quot;foreColorIndex&quot;:6,&quot;pos&quot;:0.800000011920929,&quot;transparency&quot;:0},{&quot;brightness&quot;:0,&quot;colorType&quot;:1,&quot;foreColorIndex&quot;:6,&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57_2*l_h_a*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30000001192092896,&quot;colorType&quot;:1,&quot;foreColorIndex&quot;:5,&quot;pos&quot;:0.800000011920929,&quot;transparency&quot;:0},{&quot;brightness&quot;:0,&quot;colorType&quot;:1,&quot;foreColorIndex&quot;:5,&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6.64826771653543,&quot;left&quot;:534.5035433070866,&quot;top&quot;:110.45,&quot;width&quot;:399.583228346456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6.64826771653543,&quot;left&quot;:534.5035433070866,&quot;top&quot;:110.45,&quot;width&quot;:399.5832283464567}"/>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2*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15000000596046448,&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2*l_h_i*1_3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15000000596046448,&quot;colorType&quot;:1,&quot;foreColorIndex&quot;:7,&quot;pos&quot;:0,&quot;transparency&quot;:0},{&quot;brightness&quot;:0,&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2*l_h_i*1_2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25,&quot;colorType&quot;:1,&quot;foreColorIndex&quot;:6,&quot;pos&quot;:0,&quot;transparency&quot;:0},{&quot;brightness&quot;:-0.10000000149011612,&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2*l_h_i*1_1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2*l_h_i*1_3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25,&quot;colorType&quot;:1,&quot;foreColorIndex&quot;:7,&quot;pos&quot;:0,&quot;transparency&quot;:0},{&quot;brightness&quot;:0.15000000596046448,&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2*l_h_i*1_2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66.79748535156256,&quot;left&quot;:33.5316952586737,&quot;top&quot;:125.20129669429748,&quot;width&quot;:880.9683047413262}"/>
  <p:tag name="KSO_WM_DIAGRAM_COLOR_MATCH_VALUE" val="{&quot;shape&quot;:{&quot;fill&quot;:{&quot;gradient&quot;:[{&quot;brightness&quot;:0.25,&quot;colorType&quot;:1,&quot;foreColorIndex&quot;:6,&quot;pos&quot;:0,&quot;transparency&quot;:0},{&quot;brightness&quot;:0.15000000596046448,&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自定义 4084">
      <a:dk1>
        <a:srgbClr val="000000"/>
      </a:dk1>
      <a:lt1>
        <a:srgbClr val="FFFFFF"/>
      </a:lt1>
      <a:dk2>
        <a:srgbClr val="4B614C"/>
      </a:dk2>
      <a:lt2>
        <a:srgbClr val="E78B3B"/>
      </a:lt2>
      <a:accent1>
        <a:srgbClr val="8A5C51"/>
      </a:accent1>
      <a:accent2>
        <a:srgbClr val="4B614C"/>
      </a:accent2>
      <a:accent3>
        <a:srgbClr val="E78B3B"/>
      </a:accent3>
      <a:accent4>
        <a:srgbClr val="8A5C51"/>
      </a:accent4>
      <a:accent5>
        <a:srgbClr val="4B614C"/>
      </a:accent5>
      <a:accent6>
        <a:srgbClr val="E78B3B"/>
      </a:accent6>
      <a:hlink>
        <a:srgbClr val="0070C0"/>
      </a:hlink>
      <a:folHlink>
        <a:srgbClr val="0089D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g1MTk2MTIzNDUwIiwKCSJHcm91cElkIiA6ICIxNDYyMjQzNzA4IiwKCSJJbWFnZSIgOiAiaVZCT1J3MEtHZ29BQUFBTlNVaEVVZ0FBQkNZQUFBSmNDQVlBQUFBbHdxV2lBQUFBQVhOU1IwSUFyczRjNlFBQUlBQkpSRUZVZUp6czNYbDhWTlhoL3ZIbjNKbk1aQ2VCQ0FFQ0JBeUVOUVFCUVpDaUZ0UnFhOFVWMTdacTY0WW9hdFdLU3EybFd1dXVhTjFGRUpSS2NhRzBWYjUxd1ZwQWRoRUlSRUVTMlFJWWtwQjE1cDdmSDhEOEV0a1JjbWZ3ODM2OWVKRzd6SjBuWVpuSmszUE9s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NSt4dXNBT0h3eU1uSlQ0bE9kVEwvUEpGbWZrMmprRDNpZENmK2ZWYWcyRkhZcmpXc3FLazNOcHEyRmhXVmVad0lBQUFBQXIxRk14TGgySGJ0M2tlTTdWMGI5alZHMnJCS01NWDVyNVpleGp0ZjVVSTgxcmpFS1dhbE9VclYxM2E4bGZlbzZlcnRvK1pLbFhzY0RBQUFBQUM5UVRNUWVwOFd4ZVJrSmNmWU15Ym5HR05Pdi9zRmdJQ0RINTVQUGNXUWMvbmlqaWJWVzRiQ3JjRGlzdXJwYVdmdi9qN25XenJldUhxK3VDNyszYWZYU0VrbXVaMEVCQUFBQW9CSHhuV3NNeWU2Y24rMjZkcmpqNkh4anpIR1M1UFA1MUtWekorVjA2S0QyMmUzVUtyT0ZrcEtTbEppWW9FQ0FtUnpScExhdVRwV1ZsYXFvMks2Tm16YnBxOVZmYTFYaGx5cFl0VXAxZFNGWmExMFpMYmJXdmxsWEc1cTQ3cXRsYTczT0RBQUFBQUJIR3NWRWpNanEwS1ZqWENEd3NxUytNaWFRbnBhbVlXZWRxVE5PSDZxV21TMlVrcHlpNU9Ra3IyUGlJRlJzMzY3eXNuSnQyRlNpOTJiK1IxT212cVZ2UzBzbDJUb3I4Nys2Y04zSWIxWitzZGpybkFBQUFBQndKRkZNUkx1dVhRUHRYZjlwVm1haU1TWTFJU0ZCdlhybWFjem8zeXFuUXdjWnd4L2gwY0JhcThJdnY5TDlmM2xNYytiTlYxVlZsYXkxNWE2MVY2ejFoZDdSc21XMVhtY0VBQUFBZ0NQQjUzVUE3RVBYcm9Ic2NPQW1ZOHhqampHcDNicDIxbTlIamRSdG8yN1FNUmtabEJKSEVXT01talZ0cWpOT1AxWHRzOXZxNjZJaWJkbXlOU2hqZnRyRW1xcWtnRzlSZVhsNW5kYzVBUUFBQU9Cd281aUlZdGxOVzkxcWpCa3RvOVN1blhQMTJJTi9VcisrdmVYMys3Mk9oaVBFNTNPVWMyd0g5ZTF6bkQ3L1lwazJidHdVWjJUNk84R0U4TGJORzJkNW5ROEFBQUFBRGplS2llamthOXU1NTI4Y3h6em04enZCM3IxNmF2d0x6NmhsWnFZY2h6dUFIdTEyalo3NHlhbER0V0RoSW0zY3RDa29xeDgzYWRxOFpOdVdqUXNrMmYxZUJBQUFBQUJpQk1WRTlESFpuWHFjWll4NXhPZnpKZjNrMUNGNjhJKy9WOVAwZEs5em9aSEZCNE1hY3NwZ0ZSV3YwMWVyMThqS0RraHYxbUpaNlphTnEwUTVBUUFBQU9Bb1FURVJaVnAxNnBUaGM0SXZTZXJRcm0wYjg5RDk5eWt6c3dYclNmeEF4UWVENnRHOWl6NmQ4NWsyYjk0U0w4ZDBTVXh0TnFQODI1SnRYbWNEQUFBQWdNT0JlUUhSeFJmbkpOeGpqSHFtSkNlYnB4OTdTRzJ5V2xOSy9JQVpZOVFtSzB1UFB2aEhwYVNrR0NPVEg0anozeUZLUlFBQUFBQkhDYjY1aVNMWm5mTXVOM0wrR0I4ZmNNYmNlYnRPK3RGQXJ5TWhTbVEwYTZiTUZzMzEwY2YvVmRoMWU2VTJQV2JkdGkyYkZuaWRDd0FBQUFDK0wwWk1SSW0ySFh0ME1ESzNHaVBmNEVFRGRlcVFrNzJPaENnejlKU1ROWGpRUUVueU80N3p1M2E1ZWUyOXpnUUFBQUFBM3hmRlJIUXdqbkYrTGlrbk9TbEp3ODg3UjJsTm1uaWRDVkVtT1RsSkY1dzdUT2xwYVRMR1pCazVQNWZFUEI4QUFBQUFNWTFpSWdwa1pYVkxsMC9EWlV4OHIvdzhuZEN2cjllUkVLVk82TjlYZmZzY0owbHhNcnFnVFc1dVM2OHpBUUFBQU1EM1FURVJCZUtTekJBamM1d2szVEx5ZWdXRFFhOGpJVW9seE1kcnhEVlhTWktNVVIvakJJZDRIQWtBQUFBQXZoZUtDYS9sNUFTdDhkMG55WC9HYVVPVjE2T2IxNGtRNWJwMzdhS2YvdVEwU1lyeldYTzNjbkpvc2dBQUFBREVMSW9KajJYN2szNXBqT25VTkQxZFYvM3lNcS9qSUVaYys1c3JsSjZXSmhtVDB5NHUrU3F2OHdBQUFBREFvYUtZOEpaZnNoZEwwa21EQnFwalRnZXY4eUJHWkxkcnEwRW5uaUJKTXJKWGlsdi9BZ0FBQUloUkZCTWVhcGZUczRjeFRuWXdHTkNBRS9vcEtTbko2MGlJRVFueDhScll2NThTRXhKa3JNbHEzYWxiZDY4ekFRQUFBTUNob0pqd2ttTlBzRmJISkNjbHExZlBIbDZuUVl6SnordWg5UFIwU1RZMXp2aFA4RG9QQUFBQUFCd0tpZ21QWkdkbnh4dkhPVjZ5OGRudDJxcHRteXl2SXlIR3RNOXVxM1p0czJTbGdJeU9iOUVpanlFM0FBQUFBR0lPeFlSSHFueXBxVEk2M2hoanpqeDlxSHcrbGdqQXdmSDcvVHB0eUNreXhoaEp4eWNrMUI3amRTWUFBQUFBT0ZnVUV4N3grOVhkU0IwRGdZRE9PSDJvMTNFUW8wNGRjb3FDd2FDTU1iazJMcDU3elFJQUFBQ0lPUlFUSHZFYjgxTkovdVA3SEtkak1qSzhqb01ZMWZ5WURQWHIyMXVTL1BMWjA3ek9Bd0FBQUFBSGkyTENLMFo5SldsQS8rTzFZeVErY1BDTU1mclJ3SjNyWGhyMThqWU5BQUFBQUJ3OGlnbHYrQjFyOGlTcGErZGNyN01neHVYMTJIR25VR05ORC9GdkdnQUFBRUNNNFpzWUQ3VHUzTG1EakZLVGs1T1UyYUs1MTNFUTQxcTJiS0dreEVRWm95WlpIYm9jNjNVZUFBQUFBRGdZRkJNZThObEFuaVJsdG1paHhNUkVyK01neHNVSGdwR0N5Ky8zSGVkeEhBQUFBQUE0S0JRVEh2QVpwNWNrdFdxWnFZU0VCSy9qZUdiVnFsVXFLeXZ6N1BrM2JOaWdVQ2kwMStPaFVFaHIxNjV0eEVTSEpoQU1xRldybHBJazYvajdlQndIQUFBQUFBNkszK3NBUDBTdWJFOUhSaTB6V3lneElkN3JPSHRVWEZ5c0ZTdFdLQmdNNnJqamp0UGN1WFAzKzVpZVBYdXFhZE9tQjNUOW9xSWlYWExKSmZyeGozK3MrKysvLy92R1BTUVhYSENCVGo3NVpOMTc3NzE3UFA3UGYvNVR2Ly85Ny9YblAvOVpRNFlNYWVSMEJ5NFFDS2hsWmd0SmtwRmx4QVFBQUFDQW1FSXgwZmlNTWFhMUpMVm9mb3ppNDZPam1CZzNicHhXcjE2dERSczJxS2lvU0JVVkZaS2s0NDgvWGkxYnR0U3R0OTRxdjkrL3h6dUlXR3NWQ29YMDVKTlBhc0NBQVFmMGZHM2F0TkdGRjE2b2Q5NTVSMFZGUldyVHBzMWV6eTB0TGRXWlo1NTVhSjlZUFI5Ly9MRjhQcDhrYWV2V3JkcStmYnV5czdQM2VLNjFWaE1uVGxTYk5tMTAwa2tuZmUvblBwSUNjWEgxMXlyWjh5Y0VBQUFBQUZHS1lxS1J0V2lSbDJpczlmdjhQcVdrcEVUTnJVSkxTMHRWWFYydGR1M2FhZm55NWJyOTl0dDEybW1ucVVtVEppb3NMSlFrUGZyb28zc3NIZ29MQzNYaGhSZnV0di92Zi8rN0huNzQ0YjArcDdWVzRYQll3NGNQMytzNTU1NTdycTY3N2pxZGQ5NTVEZmEvL3ZycnlzN09Wdi8rL1hkN3pJb1ZLelJ2M2p3Tkd6Wk1TVWxKa2YzMXY5YTdwbWgwNk5CaGo4Lzc0WWNmcXJDd1VBODg4SUQ4ZnI4cUtpbzBZY0lFRFI4K1hPbnA2WHZONndWampGS1NrK1gzK3hVS2hmeFpXVmtKeGNYRlZWN25BZ0FBQUlBRFFUSFJ5SHhOcWhPc1NmUVo0eWdZREhvZEoyTDA2TkdTZGt5eCtOZS8vcVdPSFR1cVNaTW0zK3VhZFhWMXFxNnUxaTkrOFF0bFpHUWMwalU2ZGVxaytQaDRqUm8xcXNIK045OThVOTI2ZGR0dHZ5Uk5talJKOCtiTjB4VlhYS0ZXclZvMU9MWnJwTVRubjM4dVNRb0dneW9xS3BJa0pTY25LejA5WGE3cjZwbG5ubEczYnQwaVV6aGMxOVhycjcrdWtwSVMzWFBQUFlmMHVSeEpnV0JRUHNkUnlGckhjZExqSllvSkFBQUFBTEdCWXFLeGhRTUp4bWY5anVNb1BoandPazJqT09PTU01U1RrK04xREVuUzQ0OC9ydW5UcDBlMnI3Lysrc2pIUC8vNXozWFBQZmZvcmJmZTBwZGZmcWxYWDMwMU1zb2lOVFZWdi9qRkx6UnUzRGlkYzg0NTZ0NjllNk5uMzVkZ0lDREg1NU9WY1d4Q2JZS2tiNzNPQkFBQUFBQUhnbUtpa1prNFg0SzE4amxPOUl5WXFLbXBpU3h1V1ZKU0lrbGFzbVNKS2lvcUZCOGZINW02OFBMTEwrdmRkOS9kN2ZIbDVlVUg5RHhEaHc1VlpXWGxBZWY2eHovK29iUzB0QU0rLzBCY2V1bWxPdTIwMC9URUUwOUlra2FPSENsSnV1dXV1eFFNQnJWeDQwWTk5ZFJUK3ZuUGY2NXUzYnBGSGxkZFhhMVRUejFWNDhlUDEwTVBQYVJYWG5ubHNPYjZ2b0k3UjB3WVkzMjJ6czg5YUFFQUFBREVESXFKeHVhR0V1U0w4em1PaVpwaW9xeXNUSGZjY1lja1JXNmYrZXl6ejhvWW81WXRXK3FCQng0NExNOXovZlhYS3hRS3lWcXIwdExTM2RacUtDNHUxdXV2djY2NnVqcjE2dFhyaU54S3RXUEhqdXJZc2FQR2pCbWpJVU9HUk5iTTJMNTl1eElTRW5URkZWZG8yN1p0V3JCZ2dYNys4NStydkx4Y0ZSVVZDb2ZEa1d0OC92bm5talZybGdZTkduVFk4eDJxWURBZ3grZEkxamhHdnVoWVVSVUFBQUFBRGdERlJDT0xjMzBKY3F6ZmlhSTFKbzQ1NWhqOTk3Ly9sYlJqNU1BLy8vbFBqUnMzVHIxNjlaSzBZN1RBSzYrOG92YnQyeXM1T1htM3gxZFhWMnZWcWxWcTM3NzlQcC9uN0xQUGxpU05IejllRXlaTTBJZ1JJM1QrK2VlcnBxWkdMNzMwa2w1Ly9YVTFhZEpFTjk1NG84NDQ0NHpEL0ZuK2Y1czNiOWJXclZzajB6RzJiTm1pVUNpazNOeGN6Wmt6UitucDZXclpzcVV5TWpMVXRHbFROV3ZXVEUyYU5GRmFXcG9TRXhNMVlzUUlQZjMwMHpyeHhCT2padkhTSFNNbWZMSkdqbnpPNFc5MEFBQUFBT0FJb1pob1pHRkhjVDRaeHhpak9ML1A2emdOVkZaVzZvTVBQcEFrTFY2OFdNMmFOVlBidG0xMTl0bG5xN2EyOW9DdU1XM2F0TjBXelhRY3A4SDI4T0hEdFczYk52M2xMMy9SOU9uVHRXWExGbTNldkZrWFgzeXhmdjNyWHlzeHNlRk1oRFBQUEZPbHBhVU45bFZYVjJ2NjlPbjY5Ny8vdlZ1R1hhTSt6ai8vL0FiN08zVG9vQWtUSm1qNTh1V1NwQjQ5ZWtpU3Z2enlTMGs3RnRxY01HSENibm0vNjZLTExsSlJVWkVxS3lzYjNQWERTM0Z4L3AyNXJXT2s2R2k4QUFBQUFPQUFVRXcwTWl0VFkyVERycldxcmEzek9rNERNMmZPVkhKeXNxcXJxelZod2dSTm5UcFY0OGVQMTAwMzNTVFhkU1BuN1ZxSDRienp6bFBQbmowYlhLUCs5SXVhbXByZDlrazdmcm8vY3VSSURSbzBTSGZkZFpjMmJOaWdPKys4VStlZWUrNGVjLzNzWno5VFZWWERtMHhNbWpSSkhUcDBVTDkrL1hZN2Y5ZnRRbi95azU4MEtBNTIzUmxrNGNLRmtkSkZrcFl1WGFyNCtIaTFhOWRPMXRyOXJvTng2YVdYS2o0K3VtWkxoT3BDY3EwcnliaXU3SUcxU0FBQUFBQVFCU2dtR3B2alZzbjR3cTdycW5ybk4rN1J3RnFyTjk5OFUwT0hEdFhreVpOMTIyMjM2Y0VISDlRdHQ5eWk1NTU3VG5GeGNaRnpDd3NMOWRSVFQ2bG56NTc3bkhLeHEweFl2WHExempycnJMMCtyeVE5OE1BRGUxekxZc3lZTWJybW1tc2E3SE5kVnhNblRsVGZ2bjBQK25haDBvNWlJaXNyUzY3cnluRWNmZnJwcCtyVHAwL2s0eHR1dUdHdm41TWtkZS9lWGVQSGo5L25PWTJ0dXFaRzRYQll4c3BWeU9WV29RQUFBQUJpQnNWRVk2dHpxMnpBRjdLdUd4bFJFQTFtekppaHdzSkMzWGJiYlpvOGViS2FOMit1c1dQSGFzR0NCZkw3RCsydlNVVkZoU1FwSnlkSHQ5OSsreDdQK2QvLy9xY1BQL3hRSTBhTWFEQzY0Wk5QUHRHc1diUDJlRmVPVFpzMlNaS2FObTE2U0xtR0RoMnFoeDkrV0RmZmZMT3V2ZlphTFZ5NFVLTkhqMjV3enAxMzNxbVdMVnZ1OXRnWFgzd3hNbFVrbWxSWFYrOVlvTk5ZMXpqMndHOTlBZ0FBQUFBZW81aG9iTDY2S21QOU8wWk1WRWRITVZGVlZhVW5ubmhDWjU1NVpvUDFJZnIzNzYvKy9mdHIzTGh4bWpScFVtVC9ybEVPZi9qREh6UjI3TmpJL21IRGh1bldXMitOYks5WnMwWlpXVmxxM3J5NXpqdnZ2RDArZDNsNXVUNzg4RU9kZWVhWmtha1dkWFYxZXZubGw1V1RrNk9CQXdmdTlwaUNnZ0pKVW5aMjlpRjl2aGRmZkxFeU1qSjA5OTEzYS9iczJVcE9UdGJwcDUvZTRKeWVQWHNxSnlkbnQ4ZE9tell0VW94RWsrcnFHb1hEcnF3MVlmbnFHREVCQUFBQUlHWlFURFMyeXJncW0yTENybzJlcVJ6RnhjVXFMeS9YbFZkZXFicTYzZGU5T1BYVVU1V2JteHZaM3JoeG94NTU1QkdkZSs2NWtUdDNTRkpXVmxhRHgzMzU1WmZxMnJYclFlZVpObTJhTm16WW9MLzg1Uzk3dk92RmpCa3o1UFA1ZE54eHh4MzB0WGM1OWRSVFZWcGFxai8vK2M5S1NrclNOOTk4bzQ0ZE94N3k5YnkyYThTRWtYWEx2cnNnQndBQUFBQkVNWXFKUnJldHl0aG1JZGUxcXE2dTlqcU1KS2xqeDQ1NjhNRUhsWm1acWFLaW9qMGVyLzlOZTJGaG9TU3BXN2R1R2pKa3lCNnYrZFZYWDJuanhvMGFQbno0UWVjWk9IQ2dycjMyV3AxODhzbTdIWHZ2dmZjMGMrYk0zVVozSEt3dFc3Ym9sVmRlVVhaMnRqWnYzcXlycnJwS2p6NzY2Q0ZmejJ1NzFwaVFNZTYyUUlDcEhBQUFBQUJpeHI3dmk0akRycmk0dU5wS0lUZksxcGc0OGNRVEQrdjFwaytmTG1uSHlJUjlDWWZEa3RSZ1pFVHIxcTExMVZWWE5kaG5yZFhreVpNMWV2Um90V3JWU2pmZmZQTWhaeXNySzlQTk45K3N1TGc0UGZ2c3MvcnJYLzhxeDNIMDBFTVBSYWFwbEpTVWFOMjZkYnY5aXBZeXFUNXJyYXFyYStTNnJxeTFJUlVXUnM5ZkxBQUFBQURZRDBaTU5ENHJxVmhTcjlMU2JhcXRyVlVnRVBBNjAxNk5IVHRXTTJiTWFMQnZiMnRNU0R2V3BSZzFhcFJlZi8xMTlldlhUNW1abVEyT2I5MjZWYzgvLzd6UzA5UGw5L3MxYmRvMEJRS0JQUzV5dWN1eVpjdjB5Q09QYU9IQ2hlclVxWk1lZmZUUmZaNi9MOFhGeFJvNWNxUUNnWUNlZmZaWlpXUmtLQ01qUTg4Kys2eFNVMVAxMVZkZlNaSkdqQml4MTJ0MDc5NzlrSjc3U0FtRndpb3RMWlVrV2F2VkhzY0JBQUFBZ0lOQ01lRUYxODZYei95c2VOMTZWVlpXUlhVeE1XellNUFhyMSsrQXoyL1dySm0yYnQwcVk4d2VSeldrcEtSbzZ0U3BrWkVTcWFtcHV2WFdXK1h6K2ZaNnpaS1NFaTFkdWxTWFgzNjVycm5tR2dXRHdZUC9SSFphdTNhdGV2VG9vZC85N25lS2o0K1A3Ty9VcVpNa1JZcUpoeDU2U0czYXRObnQ4WTg4OG9pMmI5OSt5TTkvSk5UVTFxaDQzWHBKa2pGMnJzZHhBQUFBQU9DZzdMNnlJSTY0TnAzeXovYjdOSzFyNTF3OU4rNVJ0ZHJEYlNsalhYRng4VzZMWWRabnJaWHJ1dnNzSk9vckxTMDk1RkVTQjhOMVhkWFYxU2tRQ094eDRjMW90SFhydDdyMGlxdTFZdVVxdWRZOTcrc1ZTNlo2blFrQUFBQUFEaFJyVEhqQXFhbGFiSzIxNjlhdjEvYktvL01HQ3ZzcUphUWRhMG9jYUNraHFWRktDVWx5SEVmQllEQm1TZ2xweDRpSmRlczN5RnByYTZxZCtWN25BUUFBQUlDRFFUSGhnYSsvTHZqYXltd3AzVmFtOWVzM2VoMEhNVzdkK28wcUt5K1hrVFp2V0xOb2pkZDVBQUFBQU9CZ1VFeDR3eld5Q3lWcGVVR0IxMWtRNHhaL3ZuVG5SM2F4cDBFQUFBQUE0QkJRVEhqRXlING1TZitiUFRkeWx3dmdZRmxyTmV1VC8wbVNYS09GSHNjQkFBQUFnSU5HTWVFUk4yU25TNnFiL2RsOGJkeFU0blVjeEtpTkd6ZnAwOWx6SktuT3luM2Y2endBQUFBQWNMQW9KanhTbzZwQ0s3dXF0clpXLzM3Ly83eU9neGcxODRPUFZCY0tTZFlXMUZXSFYzcWRCd0FBQUFBT0ZzV0VSemFFUXVXeTVqTnJyWDE3K2o4VkRvZTlqb1FZRXc2SDllK1ovNUcxMWxxanVXNWwzR2F2TXdFQUFBREF3YUtZOE1xYU5kV3k3aHpKVks4dEx0YnFOVjk3blFneDVzdXZWbXZOMTJ0bHBGcFp6ZG00Y2NsMnJ6TUJBQUFBd01HaW1QQlFXTzVueHRqTjI3ZHYxNUtseTd5T2d4aXpaT2t5ZlZ0YUtzbVUyNUNkNTNVZUFBQUFBRGdVRkJNZUtpcFl1dGhhZlZOVFU2dlpuODFUWldXbDE1RVFJNnByYWpSNzdqeFZWbFpKY2pkOFhiaUVXNFVDQUFBQWlFa1VFOTZxczY0N1VaTCs3NE9QdEx4Z2xkZDVFQ1BXckZtci8zejBzU1RKV3Iwb2lVVktBQUFBQU1Ra2lnbVBWWDRiSG05bHYvNzIyMUs5T3VsMXIrTWdSanovOHFzcUxkMG1hKzNxN1Z0REwzaWRCd0FBQUFBT0ZjV0V4MHBLbGxXNFlkMXRyY0x2L3VOZldsN0FIUit4Yjh0V3JOUzBkNmJMV29VbDk0R1NrbVVWWG1jQ0FBQUFnRU5GTVJFRjNNclFQNHl4OHlYcGdZY2VVMDFOamRlUkVLV3FxNnYxeExpLzd0Z3dkbDdJZGY3aGJTSUFBQUFBK0g0b0pxSkFjZkVYMzFyWFRKVzFOUXNYZjY3UDVpL3dPaEtpMU54NUN6UnZ3U0pKcWpPdW5WcThjdkY2cnpNQkFBQUF3UGRCTVJFZGJKMnhiMWxwZFVWRmhTWk5tYXJTYmR1OHpvUW9zMzM3ZHIzeDVqUnQvZlpiU1ZwZkZ3cFBrK1I2SEFzQUFBQUF2aGVmMXdHd1Evbm1qVnRTTTFwVUdKbWZGUlVYTytucDZUb3VQOC9yV0lnaVU2YStwVmNtVGxZNDdJWmROM3g3VWVIU21WNW5BZ0FBQUlEdmkySWlpbXpidkhGWldrYUx0cTdyOWxxMCtITWQxNnVuc2xxMThqb1dvc0RDUlV0MDIxMWpWRlZWTFd2dGEydFhMdm1ER0MwQkFBQUE0Q2hBTVJGZDNMamtabk1DY2I2emEycHEwdi83dnpubWxKTitwTFFtVFdTTThUb2JQR0N0MVpxdjErcUdtMi9YaG8yYnJLU1YxblYvdlczcnBpMWVad01BQUFDQXc0RmlJc3BVbHBaVXBqWnJ2czR4NXVUdGxWVkphNHVLMWZ1NGZLV21wbmdkRFI0b0tkbXN1KzhkcThXZmZ5RnJWV1pkM2JCMjFaSTVrcXpYMlFBQUFBRGdjS0NZaUQ1MjI1Wm1oV25ObkdvWmMzcFI4VGRhdFBoekRmM3hTVXFJai9jNkd4clIxcTNmNnZwUnQybk9aL1BrV3F1d0NkKzV0aUJ1b3JRKzdIVTJBQUFBQURoY0tDYWlVa200ZE12RzJXa1p6ZVc2NnJkaDQ4YTRXWi84VHljTzZLL1VsQlNtZFJ6bFhOZlZtclZGdXU2bTMycmhvc1Z5WFZ2bHV2YVBSUVZML2l5dFoxMEpBQUFBQUVjVmlva29WcHFXTWp2TjhkY1ptYjZidDJ3Snp2bHN2dUxpNHRUeDJHUGw5L05IZHpTcXJhM1Z0SGVtNjQ4UFBLVGxLd3BrcFVvWis0ZTY4cExIeXN2TDY3ek9Cd0FBQUFDSEd6OTZqM0t0V3JWS0RDUm5uQy9IUEdPTVNVaEtTbFR2L0h6ZE9PSnE5ZXpSWFk3amVCMFJoNEhydWxxNCtITTkvZHlMbWp0dnZyWnZyOXhSU2xoZFgxdTJhY3E2ZGVzcXZjNElBQUFBQUVjQ3hVU015TXJ0bnVjMy9nbVN1aGtqWDV6ZnI1TUdEOUt2THJ0WW5Ub2VxOFNFQk1XekJrVk1xYTZ1VVdWVnBWWVdmcWtKcjcyaDkvL3pnVUtoc0t5MXJveVdoTUoxVnhldlhEYlg2NXdBQUFBQWNDUlJUTVNRTmpuZGovWDVmVmZKbUxPTTFGV1NITWRSYnNjYzVYYnFxUGJaN2RRcXM0V1NrcEtVbUppZ1FDRGdkV1RVVTF0WHA4cktTbFZVYk5mR1RadjAxZW8xV2w2d1Vxc0t2MUk0dkdNOVMydHRnVFhtSFJzSy8zWHRxcysvOGpneUFBQUFBQnh4RkJPeEppY24yRWJ4V1k3Zjl4TWovY29ZYzl5dVE4WklDUWtKOHZ2OTh2djhUUE9JTXE1MUZRcUZGS29McWFxNld0YisvenQrV3F2RjF1ajVjSTNlSzNZcTFxcXdzTWJEcUFBQUFBRFFhQ2dtWWx4V2g4NDkvSUhBUlRMT1FDUGJYbEpBMXZpc3NZNWthQ2FpaW5XTk5hNk1EVXVxZFYxOTdSajdzZHp3bE5VcnYxanNkVG9BQUFBQThBTEZ4RkVrSXlNM0pUN1Z5ZlQ3VEpMMU9ZbEcvcGlleXhFMGJwZUVvTytQa2czVXVQcERWYTArOHpyVDkyRVZxZzJGM1Vyam1vcEtVN05wYTJGaG1kZVpBQUFBQU1CcmZxOEQ0UERadkxtZ1hKdFY3bldPd3lVdkw2L0tjVXl0dFhJUy9HYko4aVVMUHZRNkV3QUFBQURnOEdLb1B3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F6RkJBQUFBQUFBOEl6ZjZ3Q0FKT1huNTZlNXJ0dWkvajVqVER0SlBtT01ZNjNOeXN2THk2MS8zRnE3NmZQUFAvKzJVWU1DQUFBQUFBNHJpZ2xFQld0dGQ3L2YvL3gzOXNWTFNwZGtqREZqL0g3Lzl2ckh3K0h3ZFpJK2FNU1lBQUFBQUlERHpIZ2RBTmpsdU9PTzJ5WXA5UUJQTDErd1lNR0JuZ3NBQUFBQWlGS3NNWUdvWWExOVplZnYrenBIa3VTNjd1VEdTUVVBQUFBQU9KSW9KaEJOSmxocmE2VTlseFAxOXRXNXJ2dEdJK1lDQUFBQUFCd2hGQk9JR3R1M2IxOGphWkV4ZTU5aFpJeVJ0WFpWS0JRcWJMeGtBQUFBQUlBamhXSUNVY1B2OTVjWll6N2V0VjEvMU1TdWorMk9EK2FYbFpXVk5IcEFBQUFBQU1CaFJ6R0JxTEZzMmJKYVNmT3N0ZHYzZG80eHBrYlN2T0xpNHFyR1N3WUFBQUFBT0ZJb0poQlZRcUhRSWttYmQyMWJhNzg3Y3FJOEZBcjkxNHRzQUFBQUFJRERqMklDVVdYSmtpVmZHbU5XN0dtZGlaMzdDZ09Cd0pKR0R3WUFBQUFBT0NJb0poQnRRdUZ3ZU1vK2prK1lQMzkrWGFPbEFRQUFBQUFjVVJRVGlEcDFkWFZUSk5YVkh6V3g4K082eXNyS2lWN2xBZ0FBQUFBY2ZoUVRpRHJMbGkycmNGMzN0ZS91dDlhK1dWQlFVTzVGSmdBQUFBREFrVUV4Z2Foa2pIbmx1L3ZDNGZCa0w3SUFBQUFBQUk0Y2lnbEVwYnE2dWhXU0Nvd3hNc2JJV3J2S2NaelB2YzRGQUFBQUFEaThLQ1lRbFlMQllMbTFObkpiVUdOTWdjL24rOWJMVEFBQUFBQ0F3NDlpQWxGcC92ejVWWkkrczliV1NncFpheGZObnorL3pPdGNBQUFBQUlERHkrOTFBR0F2ckRIbVUydnRKa2tKcnV2K1c1TDFPaFFBQUFBQTRQQml4QVNpVmxsWldZR2tyNnkxUlNVbEpRdTh6Z01BQUFBQU9QeU0xd0YrNkZvZDI3MU5JTTUvck5jNW9sVnluRDNIT0NaWVhpUHV5TEVYTlRVMXE5ZXZYdjYxMXprQUFBQUE0RkJRVEhnb096cy9XL0gyWlJsMTlqcEx0RExXT3BKa2pYRzl6aExGMXFyS1hMaG16YUkxWGdjQkFBQUFnSVBGR2hOZWlsZTJqRG9ibWN6RWhBVDUvRDZ2RXlHR2hFTmhWVlZYeTdVMlh2SEtsa1F4QVFBQUFDRG1VRXhFZ2NTRUJOMDg4bnAxN1pMcmRSVEVrR1hMQy9Ua004K3B0SXlibFFBQUFBQ0lYUlFUVWNEbjk2bHJsMXoxUDc2UDExRVFZK0xpNHJ5T0FBQUFBQURmQzNmbE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HWUFBQUFBQUFBbnFIOWZnNjZBQUFnQUVsRVFWU1l3RjVWVlZXcG9xSml0LzNoY0ZpYk4yOVdiVzJ0QjZuMmIvdjI3UWVVYmRLa1NWcTRjR0VqSkFJQUFBQUE3QTNGQlBicWtVY2UwYTIzM3JyYi9wS1NFcDEyMm1tYVBYdTJLaW9xVkZSVTFPQzQ2N29xTHkvZjd5L1hkUTg0eS9idDIxVmNYQnpaN3QrL3Y2Wk1tU0pKcXF1cjAvLys5Ny9Jc1pkZWVrbW5uSEtLUXFIUVBxLzU3TFBQNnROUFA0MXNsNWFXSHZDdi9WMGJBQUFBQUhCZy9GNEhRUFQ0NnF1dlZGSlNFdGt1S1NsUldWbVo1c3laRTluWHRtMWJCWU5CU1RzS2lPZWZmMTVUcDA3VjdiZmZycC85N0dlUjYxeDQ0WVg3ZmI2cnI3NWF4eHh6ekY2UGQrL2VYUjA3ZHBRa2pSMDdWbDk4OFlVbVRweW9sSlFVaGNOaFdXc2w3U2hRcGsyYnBxbFRwNnAxNjlaYXZueTU4dkx5NVBjZjNGL3ZILy80eHdkODdnc3Z2S0JldlhvZDFQVmpRWThlUFRyWDF0YVdGUlFVclBNNkN3QUFBSUFmQm9vSlJFeWVQRmt6WnN5SWJOZlYxY2xhcTV0dnZqbXk3OXBycjlYWlo1OHRTYkxXNnJycnJ0T21UWnYwKzkvL1hvc1hMOVpkZDkybDFxMWI2K21ubjliamp6K3VZRENvYTY2NXBzRnpyRnk1VW1QR2pOR2RkOTZwMHRKU1pXUmt5QmpUSUV0SlNZbEdqUm9WS1NaR2poeXBDeSs4VUdQR2pORWpqendTT2UrOTk5N1RsQ2xUZE8rOTk2cDE2OWFxcmEzVmtpVkw5SnZmL09hUXZnWlhYMzIxQmc4ZXZOZmpHemR1MUtoUm93N3AybEVvcmx1M2JpbCt2ei9EY1p3ckpGMGlLZG5uOHcyVFJERUJBQUFBb0ZGUVRDQmk5T2pSR2oxNmRHUjc3Tml4S2lvcTBsLy8rdGNHNTFWWFYwdmFVVndFZzBIZGYvLzlPdmJZWTVXZW5pNUpTa2hJVUw5Ky9aU2FtcXJFeEVUMTY5Y3Y4dGlaTTJkcTdkcTE2dGV2bng1KytHRmRlZVdWZXZIRkY1V1ZsUlU1Wit2V3JSbzZkS2hhdDI0ZDJaZVptYWsvL2VsUGF0cTBhWU1zYmRxMDBZZ1JJL1RUbi81VWtqUjM3bHhWVlZWcDllclZldUdGRnhxY201U1VwRDU5K21qeDRzV1IvQ3RXck5DYmI3NnB2THk4eVBQazV1YnU5V3VVbUppNG42OWk5TXZQejg4Mnh2U3gxZzUwSEtlL3RiYVhNU1lvU2RiYVVxL3pBUUFBQVBoaG9aaUFKR25wMHFVcUt5dHJzRy9qeG8zYXRtMWJnM1VZSkVYV2hsaTJiSm1TazVNbFNWMjdkcFVrTFYrK1hGMjZkR2x3YmsxTnpXNlBsUlFwSTlhdlg5K2dtRmkrZkxra1JhNHplL1pzVFp3NGNiY01VNlpNMGF4WnN5Uko4K2ZQMTEvKzhoZjk0eC8vVUZKU2twWXZYeDY1VGxGUmtYdytuM3IwNkNGcnJSNSsrT0hJZFQ3OTlGTjkrdW1udXZIR0d5VkpxMWF0aWx4elQrcFBkWWtsclZxMVNtemV2UG1aeHBoempUSDUxdHJteHBnbTJybk96SzVwTVFBQUFBRFEyQ2dtSUVsNit1bW50V0RCZ2owZXF6K1ZvNzVKa3licDlkZGZiN0N2Zi8vK2V1eXh4eUxiczJiTjBvQUJBeHFjMDY1ZE8wbFNSa2FHNHVQalZWeGNyTDU5KzBhT3IxaXhRbWxwYWNyTXpKUWtOV25TUkowNmRZb2NmLy85OXlWSkxWcTBhTEIvOCtiTityLy8reitkZSs2NXV2MzIyeVA3enpubkhIWHIxazMzM1hlZkpPbmlpeStXSkEwZVBGZ1hYSENCcnIvK2VrblM0NDgvcnIvOTdXLzYrOS8vdnNmUE41WjA3ZG8xRUFxRlVoTVNFam80anZOTFk4d2xrbEtsaGlYRXJvOTNUYVdob0FBQUFNREI2Tnk1YzdOUUtPUVVGaGJHNWsvd0VCVW9KaUJwUnpFaDdSaUo4TlJUVCttc3M4NVNkbmEyN3JqakRuWHIxazJYWFhaWmcvT0hEaDJxaXkrK1dMLzYxYS8yZWQzZXZYdnJsbHR1aVd5LytPS0xLaXdzakd4MzdOaFJ5NVl0MDdCaHd5TDc1czJiMTJCaHlTNWR1cWhMbHk0S2hVSjY4TUVIVlZxNlk3WkJSVVdGcXFxcWRQUE5OeXN1TGs2Ly8vM3ZGUTZIdFduVHBnWVpObTNhcENGRGhoelExK0hPTysvVVdXZWRGZGxldTNhdDdyNzdibzBkTzFaWldWa3FMeS9YdEduVEdrd3ppUmJaMmRueGFXbHBuU1VOTnNaMER3YURmWXd4K2J1Tzc2bDArTzdhSHRyeGYwSitmbjcrYnVjQ3dDN1cybVJKTXNic2ZrOXBBTUFQaXJYMnRJU0VoRUIrZnY2N0ZSVVZDd29MQzh2Mi95aWdJWW9KTkRCOStuUk5talJKNTV4emppVHA3TFBQMXFoUm85UzFhMWYxN3QwN2NsNXFhcXJLeThzajIxOTg4WVdTazVNam95RjJTVTVPYnJCbVE1TW1UUm9jejgvUDErelpzeVBidGJXMVdyeDRjWU15UTVKV3IxNnRQL3poRHlvdUx0Ynp6eit2eXk2N1RLMWJ0OWEvLy8xdkxWMjZWTGZkZHB2ZWZmZGRaV1JrYU0yYU5aSEhiZDY4V1ZWVlZRMm1paHlNcXFvcUxWMjZOTEt1UmtwS2lpNi8vUEpEdXRZUjQxcVRFR2ZQU0dqYTlCNUp4MXByVzlSYk0yS1BEOWxESWJGTG9qSG1ibU5NN1pFSkMrQm9ZSzJObDJTTU1WVmVad0VBZUdmbmU4Mm0ydkdhY0hGeWN2Slprajd6TmhWaUVjVUVJaW9yS3pWdTNEaUZRcUVHdC9zTWg4TWFPWEprWlB1NTU1NVRXbHFhdG03ZEd0bDMvLzMzS3o0K2ZyY0ZKL2VuVjY5ZW1qQmhnalpzMktETXpFek5tVE5ITlRVMURhWi92UGJhYTNyaWlTZlVzV05IdmZ6eXk1R1NJVDgvWHlOR2pORElrU1AxMGtzdjZaWmJibEdUSmsxMHp6MzNxS0tpUXNuSnlidXRWL0ZkeTVZdDArMjMzeDY1VmVpZi92UW4vZm5QZjQ0YzMvV04vZVdYWDc3Yk4vTy8vZTF2STNjbzhaSXhSajVIUVd0dHFqRW0wUmpqZkovTFNRcFlhNy9QTlg3b2pDVG14T0JvbHlUSldPWi9BY0FQbXJYV1o0enhhOGRyUXFMcnVyeUh4Q0dobUVERWZmZmRwODJiTit1aWl5N1NHV2VjSVVsNjQ0MDNWRkJRb0h2dXVTZHlYdnYyN2RXOGVYTnQyTEJCa3JSbzBTSXRYNzY4d2RvU3U4eWFOVXNEQnc2TWJOZlYxVFVZdmRDL2YzOGxKeWZyL2ZmZjEyV1hYYVlaTTJhb1Y2OWVhdG15WmVTYzdPeHNYWG5sbGJyaWlpdFVWMWVuY2VQRzZkcHJyOVVKSjV5ZzFxMWI2OFVYWDVUcnVtcmF0S21LaTRzbDdiZzd4eW1ubktMUFB2dE1DUWtKNnRDaGd5U3B1TGhZSDM3NG9UNzU1Qk5WVkZSbzl1elp5c3pNMU9tbm55NUpPdi84ODlXOWUvZkljNjlmdjE1UFB2bWtycm5tR3JWbzBhTEI1OWF0VzdkRCswSWZadGJJVnRTYWFhcis5dmI2VXprazlUWEc5SXljdDQrMUplclpicTI5VzlLaUl4Nzg2TlJFMHNYVzJ0ZU5NZDk2SFFZNEVselh6ZlQ1ZkE5YmErT3R0VGNhWTRxOXpnVEVPdGQxVTYyMXh1ZnpiZk02QzNBd3JMV25HMk5HU3ZKWmE1K3ByS3hjN25VbXhDYUtDVWphc2ZiRHpKa3pGUjhmcjRTRUJLV2xwVW1TZ3NHZy9INS9aTnR4SENVa0pLaFZxMVphdEdpUnJMVjY2cW1uMUtGREI1MTQ0b203WGJkNzkrNjY1cHBySXR1VEowL1cyclZySTl2QllGQ25uSEtLM25qakRaMTg4c242ejMvK283dnZ2cnZCTlhKemM5V2lSUXV0V2JORzc3NzdyaVpPbktoSEgzMVV0Ylcxa2ZVcWR1WEx5c3BTVmxhVzNuLy9mWjF5eWluNjZLT1BOR0RBQVBsOFBrblNxNisrcXFsVHB5b3RMVTArbjAvRGhnM1RIWGZjRVZtWDRrYy8rbEdEaFRnTENncjA1Sk5QYXNDQUFjckp5Zm5lWCtjamFjMmFOZFhhVVNnc2F0V3FWV0phV2xwR01CanNaSzI5MkhHYzg0d3hLZEorQzRxUXBFV0xGaTM2c0ZIREh5VjY5dXg1c3Mvbk95RWNEait3YU5HaWhWN25BWTZFdkx5OHM0d3hTWkxpWE5jTkxsNjhtUDh2Z084cFB6Ly9GNDdqeEM5WXNPQnRyN01BQjZwMzc5NXhydXRlWUl4SmtDVEhjVkpEb1JEVGdYRklLQ1lnMTNVMVk4WU0zWERERFhycnJiYzBmdng0VFpnd1FkS09hUnl1NjBiV25FaExTOU8vL3ZVdnRXL2ZYcHMyYmRJcnI3eWloUXNYNnBGSEh0bmp1Z1hwNmVucTE2OWZaSHZtekprTmlnbEorc1V2ZnFIcDA2ZnIrdXV2VjJabXBrNDc3YlFHeDE5ODhVVk5tVEtsd2I1Um8wWTEyTDdvb290MDY2MjNTcEpPUGZWVXZmcnFxM3I3N2JkVlhGd2N1ZXVHSkoxODhza2FQSGl3K3ZYcnB4Ly8rTWRLVFUyVk1TWXlMU1U5UGIzQjJobVZsWldSMyt2dlQwcEtrdU5FNzBpMWRldldWYTVidDI2dHBMV1NadWJsNWQzZ09NN1pqdU9jSjZtdnBEVHRXRS9DV0d1NUc4ZGhZb3k1ekZyYldsSTNTUlFUT0JyNWZENWZiMGxOakRIeStYd0RldmZ1L2VyOCtmUHJ2QTRHeEtxdVhic0d0R08wWFVyWHJsMWZYclpzR2QvWUlTWlVWMWVuQkFLQnZ2VjI5VTFOVGMyUXhFZzZIRFNLQ2NoeEhEMzc3TFBLeU1qUVcyKzlwUkVqUmtRV2VIemlpU2UwYU5FaXZmVFNTdzBlMDdselowblN1SEhqZE1ZWloyanc0TUg3ZlI3WGRWVmJXNnZLeWtyOTdXOS8wemZmZktPYmJycEoyZG5aR2pKa2lONTc3ejJOR1ROR2NYRnhEUjQzWXNRSVhYbmxsYnI3N3J1MWJ0MDZQZmZjYzVFUkVGOTk5Wld1dSs0NjVlWGxSYzQvNTV4ejlPcXJyMnJzMkxGcTNyeTVUajc1NU1peEUwNDRZWS9adnZ6eVMvbDhQdmw4UHAxMDBrbTdIZi91M1VmZWZmZGR0V3JWYXIrZmM3UllzbVRKZGttdlNYb3RQejgvVzFKZngzRUdTRHBCVXY3K0ZzdkUvdVhrNUFTTk1XY1pZeHpIY1g0bGFhTFhtWUREclVlUEhxbVNCdGJmVlZsWm1TRnB2VWVSZ0pnWEZ4ZlgwUmpUU1ZKQ1hGeGN0cVNWWG1jQ0RvVFA1OHMyeHZTcE53SzNqK000T2FLWXdDR2dtSUFrS1NNakkvSnhjWEd4NXMyYkowbmFzR0dES2lvcUl0dkdHUFh1M1Z1Wm1abnkrLzFxMHFSSlpLVEMyclZyRlJjWEo1L1BweVZMbHFpa3BFVFYxZFc2OGNZYlZWUlVwRysrK1VhaFVFZytuMDkvLy92ZkkrVkdRVUdCWnMyYUpjZHhOR1hLRkoxNjZxbUtqNCtQNUVsS1N0S2NPWE0wZCs1Y25YWFdXVXBKU1ZGaVlxSnFhMnYxOU5OUEt5Y25SME9IRG8yYzM3SmxTdzBZTUVBZmYveXh6am5ubk4yS2pqMVp0V3FWT25Ub29HQXdLRWthTTJaTWc3dUo3TEpzMlRMOThZOS9QTmd2YjFSWnRHalJHa2xyY25KeTNrbEtTc293eHJTU2RLbWtNeVUxOHpaZDdFcEpTVG5OR05OTWtvd3hKK1RsNVRWZnNtVEpwdjA5RG9nbGNYRnhtWklHMU51VkZ4Y1gxMVlVRThEM2NieWtqSjBMQ0E0VXhRUmloT000bCs1aDl3V1NtT0tIZzBZeGdkM01uRGxUYytiTWtTU1ZscGFxdHJaVzk5MTNueVRKNS9OcHpKZ3h1dXV1dXhRS2hXU3RqWHd6LzY5Ly9VdHZ2UEdHYnJ2dE50MTExMTFxMWFxVk9uYnNxSGJ0Mm1udzRNRnExNjZkcGs2ZHFoVXJWbWp5NU1tU3BKVXJWK3E2NjY1VGp4NDlkUDMxMSt2cXE2L1dEVGZjb01jZWUweEpTVW1SVEFNR0RORE5OOStzOGVQSDZ6Ly8rWS9PUC85OEZSWVdhdlhxMVJvL2ZueURhU1FmZmZTUlB2bmtFMG5TbENsVDlKT2YvR1MvdHd2OThNTVBHOXdKcEUyYk5uc3NKdXBQNTRoMWhZV0ZOWksrMmZuck0wazM5dXpaczV1MWxvVzNEb0cxOXBKNmZ3OFRITWY1cGFRSFBZd0VISGJoY0hpNHorZExxUGZUc2FEak9PZEttdU50TWlBMjdaeWozOWNZa3l4Smp1UDB6YzdPbnJ4ejNTZ2dhbVZuWjhjYll5NzU3bjVqekhsWldWbTNGQmNYY3p0cEhKVG9uU1FQei96eWw3L1UyMisvcmJmZmZsdm5ubnV1dW5UcEV0bWVOR21TN3JubkhtVm1adXFCQng3UXQ5OStxOGNmZjF5U3RHVEpFblh1M0Zrbm4zeXlQdjMwVTczOTl0dDY3TEhITkdyVUtKMXp6am5xM2J0M2c3TGhvNDgrMHE5Ly9XdTFhZE5Hanp6eWlMcDM3NjZISG5wSW4zLyt1UzYvL1BMSXdwYVNGQjhmcjBzdXVVVHZ2UE9PQmc0Y3FKZGZmbG16WnMxUzU4NmRJOU02SkdueDRzVzY4ODQ3MWJ4NWM5MTMzMzBxS3l2VDlkZGZyL1hyRy80d0x4d09xNjZ1VHNZWUxWMjZWTVhGeFpFN2tmeVFMVjY4K0lzbFM1WXcvTzRnNWVYbFpSbGpqcXUvWG9jeDVsZTllL2ZlLzNBZElFWjA3ZG8xNFBQNTl2Z21OQ2NuSitoRkppRFdWVmRYcDJqSDJrKzc3SnFqRDBTMTFOVFVVNDB4emIrN3FMb3g1cGltVFp1ZTZXRTB4Q2hHVEdBMzQ4YU4wN1BQUGl0SkNvVkNDb2ZERFc3NStjUVRUNmgzNzk2U2RoUUJreWRQMXZMbHk3VjA2VkxkZE5OTkNnUUMrN3grVFUyTjdyMzNYcjN6emp2NjBZOStwUHZ1dTA4SkNRbVNkcXdCOGVpamorcldXMi9WSlpkY29oZGVlRUU5ZXZSUWJXMnQ1czZkcTlkZWUwMXo1ODVWZm42Kyt2WHJwOWRlZTAzRGhnM1RYLy82VjYxYnQwNzMzMysva3BLUzlNd3p6Nmh0MjdaeUhFZWpSNC9XOE9IRE5YcjBhS1drcE9qamp6L1crdlhyVlZOVG94WXRXdWpKSjU5VXg0NGQxYU5IRDYxYnQwNlM5SnZmL0dhUDJWbURBWHZpT0U2ZitpL09PMStZMjRaQ29YNlNQdkUySFhCNHhNWEZEWlIwN0I3ZWhMWlBTa29hTE9rOXo4SUJNY3B4bk5iR21ENjd0bzB4Zll3eDJXS09QcUtjeitjN2J4L0hoa2w2c3hIajRDaEFNWUVHZkQ2ZmhnOGZ2cy9SQSszYXRZdDhmTk5OTnlrY0R1dmRkOTlWMTY1ZGRmYlpaKy8zT1haTi9ianV1dXQweFJWWDdIWTNqeE5PT0VHdnZQS0tQdmpnQS9YbzBVTlBQZldVSmsrZXJPcnFhdVhtNXVyKysrL1gwS0ZEWll6UmhSZGVxQmt6WnVpTEw3N1FFMDg4b2ZidDIrdmhoeDlXMjdadEpVbW5uMzY2QW9HQXhvd1pvOGNmZjF5alJvM1NlKys5SjUvUHAxTk9PVVdEQmczU3BFbVQ5THZmL2E1QmhsdHV1V1dQdHdkZHVYS2xIbjc0NGYxK2p2aEI4ZThjTFpIOG5mMUJ4M0ZPRmNVRWpoTEdtTDIrQ1RYR25DV0tDZUNnK1h5K1gwa05iOTl0akxsWXZIWWdpdlhzMmJPMXBONTcrb0hkem4wbjl1elpzL1hpeFl1L2FleHNpRjI3Mzk4UmpTYTdjLzVKTW5aeWFrcEs1ck5QUHFyK3gvZlovNE4rZ0diTm1xVkZpeFpweUpBaDZ0S2x5eDdQMmJScGsxNTY2U1dOSERsU2lZbUp1eDFmdlhxMVNrdEwxYXRYcjkyTzFkVFVSTXFTV0RKNzdqeU52T1VPbFd6WlVpcXJZV3RXTEdLaElROTA3dHk1V1VKQ3dneGp6UEU3ZjNxc2VyL1BxSzJ0dmV5TEw3N1k2blZPNFB2bzBLRkRrN1MwdEErc3Ridi9KN3BEWVZWVlZmOFZLMVpzYWRSZ1FBekx6czZPVDA5UC83citpTHVkcngwbEpTVWw3WmlqajJpVm41OS90akhtUlVsTkpVVit5Rml2cUtpdzFsNjJhTkdpdDd4SmlGakVpQWxFdlVHREJtblFvRUg3UEtkNTgrYTY0NDQ3OW5xOGZmdjJlejBXaTZVRW9rY3dHTXcweHZUWXkrRk9mcisvblNTS0NjUzA1T1RrUEd0dDYxM2IzMzBUYW93NUppRWhZYUNrZHp3SkNNU2cvYzNSTHk0dVppZzhvcEhQR0hPOHBMUjluSk9vSFhlYm1TNHAxQ2lwRVBOWS9CSUF2b2VkUTlnVGRvMlMrTTZ4OXBMeVBRa0dIRVordjcvbnJ0dmg3b20xTnNWYU8zQnZ4d0hzem5HY1lYczc1dlA1ZnRhWVdZQURsWitmbjJLTUdXU01jU1ExZU8rejYyTmpqT000enFBdVhib2M0MDFLeENLS0NRQTRkSDVKVjMxMzU2N3BISko4UHAvdnRFWlBCUnhHdWJtNUtkYmFreVg1cEwyL0NUWEdITitwVXlmdUpnQWNnSjQ5ZTdiZU5RWHd1M2J1TzJublBINGdxdFRXMXFaS09wRDU1MzNpNHVMMldtZ0QzMFV4QVFDSEtEOC8vM2pIY1RyczYyNHQxdHBUOC9Qejl6WGNFWWhxaVltSktaSU9aRFJFWGpBWXBKZ0FEb0F4cHEra3pIcmIzeDExMTNUbk9VQlVDUVFDbDBtSzM5TklVYW5CRDJmaUhjZTVxTEh6SVhaUlRBREFvZnYxdmc3dWZORk9keHpuZ3NZS0JCeHUxdG96alRFdDl2Y20xQmpUMU9mem5lNUJSQ0RXSE13Y2ZkYURRMVJ4SE9mU0F6M1hHUFBUSTVrRlJ4ZUtDUUE0Qk4yN2QyL2hPTTRKK3hvdHNZdnJ1amVMTjVlSVVjYVlnM2tUdXRjNTh3QjJ5TS9QVDVFMFlIOXo5STB4QTdwMjdjb29KRVNOdkx5OFhFbWRKZTJ4cU42bDN0L2p2RzdkdW5WdGxIQ0llYnhSQm9CRDRQZjdUN0RXUmhaMTJ0c0x0TFZXanVQazl1elpzOGZpeFlzWE5scEE0RERvMnJWcnBqSG1CT25BM29SSzZwT2JtOXVxb0tCZ1hTUEVBMkpTYlcxdGFueDhmTC85bldlTTZlZjMrek1rYldpRVdNQit1YTRic3RaK2QzcEdGMGtqSmNWSmVsalM4dm9IL1g0L2QrWEFBYUdZQUlDRDV4aGplbXNmdzNEcnpiSGM4UURIT1VVU3hRUmlpdU00V1pMK1ZIL2Z6dHVHRGpmRytGM1hmZE54bkM5M0hUUEdLQmdNdHBWRU1RSHN4WUhPMFRmRzdKcWpQN3JSUXdKN3NIVHAwaThsZlZsL1g2OWV2UVliWTM2ejh6M1BmeFl1WFBpUkorRVE4eWdtQU9BZzllalJvNG1rZHNhWVRmWDNXMnZUalRGQmEyMkZNYWJpTzhOemUrWGs1QVFMQ3d0ckdqc3ZjS2lXTGwwNlQ5SzgrdnZ5OHZMNitmMytuMXByNHgzSG1iaGd3WUovZXhRUGlFbUhNRWVmWWdMQVVZOWlBZ0FPVWxWVlZXVktTc29UcnV1K1ZIKy9NZVorU2YydHRXOWFhOGZYUDJhdDNSWUlCUGEvSUFVQTRLalZyVnUzSEd0dDdoN3V3dEZBdldQZDgvTHljcGNzV1ZMUUtBRUJ3Q01VRXdCd2tIYU9lcGozM2YyOWV2WGF1dlBETllzV0xmcXdjVk1CQUtLZE1jWkt1dmc3Q3lmdmM0Nyt6c2NBd0ZHTllnSUFBQUJvQk16UkI0QTk0M2FoQUFBQUFBREFNeFFUQUFBQUFBREFNeFFUQUFBQUFBREFNeFFUQUFBQUFBREFNeFFUQUFBQUFBREFNeFFUQUFBQUFBREFNeFFUQUFBQUFBREFNeFFUQUFBQUFBREFNeFFUQUFBQUFBREFNeFFUQUFBQUFBREFNeFFUQUFBQUFBREFNMzZ2QXdBQThFT1FsWldWRUk1TGFlNkxDN1R3T3liUjZ6eUhxalprYzMwK0sydmxWdFdGdTJkM3pxL3hPdE9oQ29mRHJuVnNxYi9HM2JSbXpiTE5ra0plWndMd3czQzB2Q1pVMTltZVFiOENrdlhYaEpTZjNUbmZlSjNwVUJuWFZsYlYxbXh5YXNzMnJWdTNydExyUEQ4MEZCTUFBQndoS2EwN04ydWFITGpkeUF3MmpzbjBTM0dTQXBKOFhtYzdWRFd1TWVGYTY1T3NRbUZ6dDR5czE1a09sYy92V0dOTnlNYXJybjJYL0VyWGFvMlZmWE50YVBzcktpeU0yY0lGUUhRNkdsOFRxa1BXdUZLY2E2VlEyTjRyWTJMMk5jSDZURGcrSVZobkVwclh0ay9KMk9RYU04dTExUThWRlJTczh6cmJEd0hGQkFBQWg1ZHBsNVBYeS9qTXI0MWpydFNPTjU2U3BJUmdVQWtKOGZMNWVQbU5EbFkxdGJXcXJxNVJYVjJkSEtNY3lReko5aWZkWVR2M2ZESVVzbE8rS1Z4UzdIVktBREdOMTRRWUVRNkhWVlZkcGVycUdzbHgyanBTSDhmRWoyaVhtei9ldFhYUEZhMzhZb0drc05jNWoxYjhLd0FBNERESnlNaE5TV3FXTU5JeDlob1preVZKUGJwMVVlL2plaW1yZFNzMWE1cXVZekl5bEJBZjczVlVTSEt0VlZsWm1UWnYyYW90VzdkcVZlRlgrdWlULzJycjFtK3pqZlJ3d0crR3Q4bnRNYmFvNFBOL2lHa2VBQTRTcndteHBicW1SaVdiTjJ2TDFtLzF6VGZyTkgvaFlpMVora1djNDlpcmpQWC9KTHR6M3ZNVnR1YVJ6UVVGNVY1blBScFJURVNCY0Npc1pjc0x2STZCR0xOc2VZSHE2dXE4amdGZ3AzYnR1clJVUXZBSng5aXovRDUvNFBpK2ZYVDFsYjlVdHk2NVNrcEtVakFZOERvaTlzRjFYVlZYMTZpc3ZGei8vUGRNdlRycGRYMjl0cWl2WDg3ejdUcjFmT0RybGY0bnBmbjhwd3ZnZ1BDYUVOdHFhMnRWc1gyN3ZsaGVvQmRmbWFCUFo4OXRIUXJWM1ptaytMNXg3YnRjdjM3MThxKzl6bmkwb1ppSUFsWFYxWHJ5bWVjVUZ4ZTMvNU9CbmVycTZsUldUbUVMUklQV25icjFsT043d1RIcWs5WWtUVGRjKzJ0ZGV0RUYvTDhlUXh6SFVXSmlnaElURS9Tcnl5L1cyVDg3UTNmZE8xWXpQL2pvbU5yYTJyKzB6dzExcmR2ZTdiYmk0aSsyZXAwVlFIVGpOU0gyQlFJQk5RMEVOR2hBZi9YdjIwZC8rL3RiZXV5cFp3S2J0Mnc5TXhnTXRHcVQyLzAzUlFWTDUzbWQ4MmhDTWVHaFd1dXVEeGl6M3JVMnZyU3N6T3M0aUZYV2JxeTFkcjNYTVlBZnF2YTVlYm5XbUduR21QYWRPaDZyMjI2K1VTY05HaWpINFk3Y3NTdzlQVTBQUDNDZm5uM3hGYjB5WWJLenJhenNTbCtTUHo0akkvZmF6WnNaeGd0Z3o5cm05T3ptT09JMTRTZ1NGK2ZYOFBQUFVadXMxcnIvb2NlMG9tQmxMNTk4YjJSMzZuSG1tcFdmci9BNjM5R0NZc0pENndxV3JHcWIwKzFTeHgvWDNPc3MwU2hvM0M0SlFkOGZKUnVvY2ZXSHFscDk1bldtYUJRMmR2TzZGVXRXZVowRCtIL3MzWGxjVk9YK0IvRFA5NXhaR0haWkJCRUZFUVdSYmNEZGN0Zk0zSmVzMU1wYzBqU3JtMmxkeTF2OXVtV2xkYnRwWlM3bGtwbHJMdVhWVEROTDY2YUFZQ2lLaW9vSTRvS3NBek56bnQ4ZkNGY1NFQlhuTVBoOXYxNithczQ4TStlRDBUeG52dWRaN2tWZVhpRXVBdlFHRVRWcjR0OFlyODk2R2UzYnhvTElibmRMWTlkeGNIREFwUEZqb1NnS1BsdjBCVW9zbGlIT25nNC9YcnlJTHdINzNZMkVNWFozZUhtRnVKQUc3M0tmVVA5SWtvVDdPblhBUC84eEN5Kys4aXJTVHA4TlVpVHBmUyt2a01lNFdGMDd1RENoTHVWTTZwL0pBSkxWRGxJWFJVWkdGa2tTbFFnQnlhQ2h4Q09KY1QrcG5Za3h4cTRqT1hzN2pJZWdnVHFkRGs4OU1RcnQyc1R3QldnOW85ZnJNZkdwSjNFazVSaDI3dHJqS0lobUJ3UkhKWnhPUFJTdmRqYkdXSjBpT1hzN2pDZUJYdHduMUU5RWhLakljRXdlL3hUZWZPZDk1QmNVOW5UMjBrKzllQkZ6QWZBYVJIZUl4eFF4eGhoanQ4Ry9aVlFiQ0x4SUJNUEk0VVB3OE5EQlBGUzNubkp5Y3NRYnI3NkNxSWpXSUVJZ2FmQko0OGFobm1ybllvelZIV1Y5QW9qMDNDZlVYNUlrb2Y5RGZURnl4RkFRd1FCSVUvMURJenFwbmFzKzRQOWJHR09Nc2R1Z2tmQUpFVFZ1RzJ2RXl5OCtCNFBCb0hZa2RoYzE4dlhCYTYvTVFJTUc3aUNpRGpwbi9UTnFaMktNMVIxbGZVS25EdTI0VDZqbkRBNE9lSEhhTTllbTZjQlBBK2w5dFRQVkJ6eVZnekhHR0x0RmdTMGpIeUdpV0ZjWEYweWVNSTR2UU84UkVhMWJZVkQvZmxqKzFXcFloUFZ4ditiaFgyYWNPSHhXN1Z6c3poaU5SaityMVhwSE4rc3NGa3RPY25KeWZtMWxZdmJsK2o3aHVTbVR1RSs0QnhnTUJ2eHQyaFE4UGZVRjVGeTkyclpweTZneFo0NGRXcUYyTG52R0l5WVlZNHl4VzlDMGFVUURTRFFCQU5yRVJpTXFvclhha1ppTmFMVmFET2ozQUZ4ZFhVQ0F2MDRqOVFkZlM5azlJa3JXYURSbjcrU1BnNFBEZUxWL0RxYU92L1lKSVMyQzFZN0ViS1JsaStibzNMRTlBRUNTTVlXbitOMFpIakhCR0dPTTNRcEhxVE1CYlhVNkxRWVBlQWp1N201cUoySTJGQlVSanA3ZHVtTGR4azE2a0RTNmNlUFFOZWZPSGIya2RpNTIrNFFRZ3dCb3EzamFuWWorRFVBSFlJSVFvdExWOTgxbWM4cmR5c2ZxdUwvMENTNHV6bW9uWWpiaTZ1S0NBZjM2WXMvZVg1RlhrQjh1TzJ0NkFsaWpkaTU3eFlVSnhoaGpyT1kwRW9tZWdPUVMxQ3dRdlh0MDR4WFg3ekdTSkdIYU14UHgvWDkyVUdGUlVRZlpXUTRGOEt2YXVkanRpNCtQMzFQWjhhaW9xSmFTSkMwQTRDV0VHQ1JKMHM2NHVEaGVlWjlkai91RWV4Z1JvVnVYemdnT0RrTENvU1FuaWVRZS92NytXOUxUMDR2VXptYVBlUGdoWTR3eFZrTStQcEY2Z0hvRHdLaEhSa0N2MTZzZGlhbWdpWDlqM05lcEE0aElrcUFkcFhZZVZ2dWlvNk1uU0pKMGtJZzBBQ3dBUmlxS3NpZ21KdWEzNk9qb2Jtcm5ZM1VEOXdsTXA5UGg0U0dEeXg3ZVo5Wjd1S2laeDU1eFlZSXh4aGlySWEwcndpSFFTcVBSWU1qQUFXckhZU29hUEtBZkFFQ1FHQU5BVmpjTnF5MnhzYkhOalViamQ1SWtmUTVnYzI1dXJoRkE0YldubHdvaDlKSWs3VFlhamQ4YmpjWW9GYU95T29EN0JBWUFnd2IwZzFhckJZQldqcElJVlR1UHZlTENCR09NTVZaREdwbWVJaUtwUjlmNzRXaHdVRHNPVTFHcjBCRDROUFNHUk9RYzJES0N2NUhZdWRqWVdMZm82T2gzRlVYNUUwQVhSVkdlakkrUEg1V2Ftc3dtcXJBQUFDQUFTVVJCVkpwYjFpWStQdjduK1BqNFdBQlBBMmdESU01b05INFNIUjN0cmxadXBpN3VFeGdBR0F3TzZObTlLNGhJVWlRYW8zWWVlOFdGQ2NZWVk2eG1OQ0NNSUFMNjl1bXBkaGFtTWcrUEJtamQ2dHFOTVVrZW9tNGFkcnZDdzhOOWpFYmpPMEtJTTVJa3pTQ2l6UmFMSlNvaElXRlpGUzlSNHVMaVBoZEN0QVR3QlJGTkpxSVVvOUg0dUMxenN6cUIrd1JXYnVCRGZVRkVJSW1HQXJGVkxhYkxxc0dGQ2NZWVk2d0dmSU5idHlSUUEzYzNkelFQYW1iejh4OC9maHhuenB5cHRzMk9IVHR3L1BqeDJ6N0huRGx6OFBycnI5LzI2NnRpTnB1Um1wcUszTnpjbXpjR1lES1pvQ2hLaFdNWEwxNkV5V1NxOVd5M3k4WFpHYzJEbXBVdWRFZUlCQzhvYnBlMFdtMTNJbnBaQ0JGdnRWcmJ4OFhGUFp5VWxIVHlacTlMU0VqSWlZK1BIeStFNkEyZ0FNQnJZV0ZodkIzRFBVVHRQaUVuSndkeGNYSFZ0amx3NEFCKy8vMzMyejdINXMyYk1XTEVpTnQrZlhYUzB0S1FsWlZWbzdhS29xQzR1TGpDc2Z6OGZGeTlldlZ1UkxzdExZS2J3Nk9CT3dqazBUVFkxRUx0UFBhSUN4T01NY1pZRGVoa0NnY0FUdzhQdURqYi92dkgrKysvandrVEpzQmlzVlRaWnRhc1dkaTJiZHR0bitQOCtmTTRkKzdjYmIrK0t1bnA2Umc1Y2lSMjd0eFpvL1pmZlBFRmV2ZnVYZUdpOWVXWFg4YXdZY05xUGR2dElpSTBidHdJT3EwV0JEZ0hoRVEyVVRzVHUzWHg4ZkdyQVhTTWo0L3ZkdWpRb2Y5VzFrWlJsQmNWUmFsMEJFVjhmUHhPcTlVYVliVmEreVFuSitmZjFiQ3NUbEc3VDFpelpnMG1USmlBMU5UVUt0c3NYcndZbjN6eXlXMmZJeWNuQnlkUDNyUk9kMXZHangrUGYvLzczelZxZS9EZ1FYVHYzaDI3ZCs4dVA3Wnk1VXIwNk5IanJ2Ulp0OFBSWUlDM2x4Y0FRR2hrWG4vbU5uQjFuekhHR0tzQldaSWlBY0RUczRITjk2ay9jdVFJRGg0OGlCa3paa0NqdWIydU96OC9INmRPbmFxMlRWNWVIa3dtRTVLU2txcHRGeHdjRElQQmdGV3JWbFY1eDh2RHd3TlBQUEVFQUVBSUFRQ1E1WnF0RWJscjF5NjR1Ym5CeDhjSEFIRHAwaVVrSkNSZzlPalJOWHE5clRScDNCZzZuUTZta21Kbklpa0FRUFYvd2F4T2lvdUwreTBpSWlKSW85RWtWOVdHaUdBMEdpczd2aW91THU0cDhILzdlNDZhZllMSlpNS2FOV3ZRbzBjUEJBY0gzL2I3M095elBqTXpzMGJ0R2pWcUJDOHZMK3pkdXhjSERoeW9zdDNFaVJQaDVPUUVvTFJma0tTYTNTUGZ0V3NYU2twS0VCNGVYbjdzeHg5L1JLdFdyZEM0Y2VNYXZjZmQ1bWd3d0tlaE40NGVPdzRKVWd5QXI5WE9aRys0TU1FWVk0elZnS0pJUmtrcVhWdkEyY20yRjZHZmYvNDUvUHo4TUhUb1VBQkFVVkZSbFhlSmNuSnlicmlEcHRWcWtaMmRqYWVmZnJwRzUzdnl5U2VyZlg3RmloVUlDd3ZEd1lNSHE3eGI1Ky92ZjBOaG9pWVhvV2xwYVRoNThtU0ZySnMzYjRZUUF1M2F0Y1BGaXhlcmZiMnpzek1jSEd5ekNGMWpQei9vZERxUWdKTlZVWnJhNUtUc3J0QnF0UklBUFlDVlFvaGZhL2l5ZHdEbzdsNHFWcGVwMlNlc1g3OGVWNjlleFpRcFU4cVBWZlpaYkRLWlVGeGNYT2x6Z1lHQk4vMnNMM096ZHM4OTl4d2VmL3h4cEthbTRxZWZmcXF5M2RpeFl5czhya214Mm1xMVl0ZXVYWWlOallXM3R6ZUEwa0xKeVpNbk1YNzgrSnYyQ1hxOUhpNHVkMzhIVDRQQkFkN2VwU01tQ0NMMnJwK3dIdUxDQkdPTU1YWVQ3b0dCN2lRSlR5SUozbDZlME90dDkxM2s4T0hEK1Bubm4vSFdXMjlCcTlYQ1pESWhNVEVSenp6elRLWHROMjNhaEUyYk5sVTQ1dXZyaXcwYk5tRExsaTNWbnV2Tk45OUVVVkVSM25ubm5XcmJsVjBjenBzM3I5cDJjWEZ4VUJRRkdSa1pBSUF6Wjg3Y2NEZXRVYU5HRmU1NGJkeTRFVVNFZ1FNSEFpaTlLRjIzYmgwQTRObG5uNjMyZkFBd1k4WU1qQnc1OHFidGFrTmpQMS9vZEZvSWtDTkp3dDhtSjJWM2xhSW9leElTRWhiWHBLM1JhSHoxYnVkaGRaT2FmVUpoWVNHKy9QSkxEQm8wQ0lHQmdUQ1pUTkJvTk5WKzdsWDIzSll0VzI3YUoyemN1QkZMbHk2OWFUdFhWMWNBcFlXSHZ4WWZybmY4K1BIeUlvblpiTWJseTVkdjZCT2NuWjBSR3ZxL0hUZjM3ZHVIaXhjdjR2bm5ueTgvdG5yMWFnQ2xVMVVXTDY3K2Y5Y2VQWHJnL2ZmZnI3Wk5iZERwZEdqWTBCdVNSTEFxOEdrUUZPUjI1ZVRKdXJNSWhoM2d3Z1JqakRGMkU4NDZuUk1BUFJHaGdYc0RtNTU3N3R5NWFOMjZOZnIyN1l2OC9Id01HellNZmZ2MnhZb1ZLMjVvKzhRVFQ2QmZ2MzQzWElScXRWcm85WHI0K2ZsVmV5NjlYZytyMVhyVGRqWDF6RFBQd0d3Mmx6OWV1blFwbGk1ZFdxSE51SEhqeW9zc1pyTVpXN2R1UlhSME5IeDlmUUdVanBiSXpNekUzLzcyTjRTRmhXSGl4SW5vMzc5L2VlSGlyNW8wc2QxU0Q0Nk9qdERyOVNDQ0RFRXVBQWlBc0ZrQXhwZ3ExT3dUbGl4WkFwUEpoTW1USndNQXBrK2ZEa1ZSc0h6NTh0TEZlSzh6Wjg0Y21FeW1TaGMxOXZiMmhsWmIvZVlSWlNNTmFxdFArT2lqajdCLy8vN3l4Ny8rK2l0Ky9iWGlBS1hvNkdnc1diS2svUEg2OWV1aDBXalFzMmZwemlkcGFXbllzV01IK3ZYcmg2RkRoMkxldkhtd1dxMllNV05HcGVkczBNQjIvMzFjblYwZ1N6SVV4YUkxa0tQckZZQUxFN2VBQ3hPTU1jYllUVWhDcnljQkRSSEIwZEZncy9PdVhic1dodzhmeHBkZmZna2l3dUxGaTNIeDRrWDA2dFVMWVdGaGxiN0cwOU96eXVlQTBubTVzMmZQcnZTNWtwSVNDQ0hRdVhQblNwOS82YVdYTUhqdzRCcm5YN0ZpQlJSRndhbFRwekJyMWl5ODhNSUxhTnUyTFlEU1ZkWkhqeDVkWWMyTUxWdTJJQ2NucDN3T3NzbGt3c0tGQzlHaVJRczg5dGhqNVJmZHZyNitsYzczdHpVaXVuN1JPejFLRnhXM3FwZUlNV1lMYXZVSng0OGZ4OHFWS3pGbHloUjRlbnBpNzk2OTJMOS9QNlpObTRiV3JWdmYwTjdSMFJGRVZHMmZjUG55WlF3WU1LRFM1OG9XVzY2cVQralZxeGZlZU9PTkd1ZC8rZVdYVVZCUUFBQjQ2cW1uMExWcjEvSXBmd0R3eGh0dlZPZ1QwdExTOE1zdnYwQ3YxME9uS3gyVk1uLytmR2cwR2t5Yk5nM2UzdDV3ZG5hRzFXcXRFMzJDd2VBQVNaSWdBRW1DMEt1ZHg5NXdZWUl4eGhpN0NZTFFDeUtaaU9Cb3NOMUY2T3JWcTZIVDZUQm56aHlVbEpRZ0xTME53NFlOUTBSRXhHMi9wOFZpZ2Nsa3dzeVpNK0htNWxiaHVXWExscUc0dUJnVEowNjg0VFd6WjgrdXNDTklabVltTGwrK1hPMjVHalJvZ0VhTkdwVnY4eGtRRUlDUWtCQUFLTi82cmV3aTFHS3g0SXN2dnFqdytnVUxGaUE3T3h1elpzMjY0VTVnWGVIcWVtM3VNcEVERUNzQkI3a3dZZCs4WTJKaWFycWFZTTFXYzJYMWpscDl3dHExYTJHeFdMQnQyelo4Ly8zM09ILytQSUtEZ3pGcTFLamJmazlGVVdBeW1mRHd3dzhqT2pxNnduTjc5KzdGdG0zYktpMW1mL0xKSnlncEtTbC9uSnViaS9UMDlHclBwZFBweXZzQWk4VUNiMi92OHNkQTZlaSs2d3NUaXhjdkxsK2pDQUIrL3ZsbjdONjlHMlBHakNtZlVsaVhHQXlHMHJXVUJEUUUyVGFMSGRValhKaGdqREhHYnNJQ1JhK0Q3ZStPalIwN0Z1Zk9uWU9MaXd1V0xGa0NkM2YzOG5VVzNuenpUV3pmdnIxQ2UwVlI4TlZYWCtHYmI3NnBjSHpKa2lVVjV1d0NRTmV1WGN0M3ZTanovZmZmbzdDd0VBODg4RUNGNDhYRnhUZGNtQzVac2dRYk5teW9OditnUVlNd2UvWnM1T1RrQUVDRlJTbkxwbmlVRFNYZXVIRWpNakl5eWgvbjVPUmczYnAxNk42OU8rNi8vLzRLNzV1U2tvTE5temZmY0Q0L1B6KzBhZE9tMmt5MXpiVnNVVFVoSEJCOFZVTFZPL2N4T3lCSjB0c0EzbFk3QjZ2YjFPb1QrdlhyQnpjM043aTZ1bUxYcmwzSXo4L0hyRm16b05Gb3NHWExGc3laTTZkQys2cEd3VTJkT2hXUFB2cG9oV01SRVJFM2ZQWm5aV1ZoMjdadE54d0hnRldyVmxWNHZILy9mdno5NzMrdk5yKy92ejgyYmRxRS9QeDhXQ3lXR3hZcUxpa3BLZThEVWxOVHNYMzc5Z3JUVFJZdFdnUWZINThiaXVlWExsMnF0RS9RNi9XVlpyOWJEQTZsSXlhSWhBU053b1dKVzhTRkNjWVlZK3dtZEtUVkNTRktMMElOampZN2IvLysvUUg4YjRyRDNMbHp5K2Y4OXVuVHA4S2RwdXI4dFFCUkc4YU5HNGNoUTRZQUFOYXNXWVB2dnZzT24zenlTZmswRE9CL2MzdkxWazEzL3QrMGgvTENoRjZ2UjA1T0RoWXNXQUNqMFZoKzNOM2RIZi82MTcvUXJGbXpHODc5NjYrLzR2ZmZmNy9oZUk4ZVBXeGZtQ2diTVFGeThEZVpwT3J2RjdLNlRnanhwaEJpWTAzYUV0SDJ1anFTaDkxZGF2VUowZEhSaUk2T1JscGFHaFlzV0lCSEhua0VrWkdSQUlEV3JWdGoyclJwTlg2ZjJ0YXhZOGZ5dFkrU2twTHczbnZ2NFlVWFhrQk1URXg1bTdMcEdKWDFDVUJwdjFEV1pzNmNPWEIwZEVUdjNyMnhiZHMyQU1CNzc3MkhqSXdNT0RwVy9Ecy9jK1lNM24zMzNSc3l1YnU3MjdZdzRWZzZZa0lJa2tud2lJbGJ4WVVKeGhoajdDWVVCV1pKSml1RVFQRjFRMWR0SVRzN0cvUG16Y09ERHo2STd0MjdseC92MEtFRE9uVG9jTnZ2ZS9EZ1FiaTd1MWM0ZHVYS0ZSUVhGMlBmdm4wVmpsOC9oYU9NcjY5ditRS1Y4Zkh4Nk5LbFMvbjZFWlg5REdXdktYUDlpSWtkTzNhZ29LQUFMNzc0WW9VN2Z1M2J0Ni8wL1o1NjZxa2FiMzE2dHhVWGwvNCtDQklXalViREMxL2FxYmk0dUJPQmdZR0d0TFEwTTJxK1RranRWL3lZWFZDelQ3QmFyWGo5OWRmaDYrdGJZYWVpb0tBZ0JBVUYzZmI3SGo5Ky9JYlAvdE9uVHdQQURjY0JJRDgvdjhKalYxZlg4clVzMXE1ZGl3WU5HbURreUpHVkxyQlpXWjhBL0s4d2NlTEVDY1RIeCtQRkYxK3NzQjFvbzBhTjBLaFJveHZlejJnMFl0R2lSVFg1TWU4cWk5bHliZXFKRUpJaWJ1dzRXYlc0TU1FWXN6dGhZV0hPR28zRy9lWXRxeWJMc2hJZkg1OVJXNWxZUFVkV2t4Q3lSVUNncUtqSVpxZTFXcTJZTldzVzlIbzlac3lZZ2R6Y1hKdzZkUW9BRUJ3Y1hIN1JXQjBIQjRkS0wxWmZlKzIxS2w5VGsyMDV5OFRGeFNFOVBSMnpaczFDY1hFeDFxOWZqL2J0MjZONTgrYmxiVkpUVStIaTRsSmhkZlN5dWNrNm5RNWR1M2JGcFV1WDBLcFZxeHFmdDY3SXk4c0RBSkJBVVZxYW82SnlISGI3UkZwYW1rbnRFTXhPcU5RbkFNRENoUXR4K1BEaDhoMk9qaDA3aHN6TVRIVHAwZ1hKeWNrMWVvK1FrQkRJY3NVbFVwWXZYNDdseTVkWDJyNnFQcUZseTVZM0hDc3FLc0lQUC95QXh4NTdERnF0RnJ0Mzc0WVFBajE2OUNodmMrTEVDUUNsNnc1ZHoydzJRNnZWb25uejVoZytmRGdlZWVRUnpKOC92MFkvVTExUVpDcUNvaWdnSWt1SlpMSHRMMFk5d0lVSnhwamRjWEJ3R0EvZ3d6dDhtNnNBN3FpNHdlNGhrbVFpd0N3RVVHakRpOUJWcTFhVmoyd1lNbVJJK1ZvTlk4YU1nZGxzcnRHb2dSWXRXcFR2K1E0QXpaczN4OFNKRS9Ib280K1dENGU5ZlBreXBrK2ZqcU5IajBJSWdiQ3dNTXliTjY5OFJJV2lLUGppaXk4cVhkbDk5ZXJWQ0FvS1FydDI3V0F5bWJCbzBTS2NPSEdpdlBCaHRWcnh4eDkvM0xCZ1oyRmhJWURTd29tSGgwZjUxbmYyNW1wdWJ1bS9FQlVDeVZ5WVlPeGVvRktma0p5Y2pDVkxsc0RCd1FHdnZQSUtNak16QVFDdFdyVkNseTVkTUdiTW1CcTl6MDgvL1ZRK0xkRFIwUkVUSjA1RXQyN2R5Z3ZLRm9zRjc3MzNIclp1M1FxcjFRb3ZMeS9NblR1M1F2RjR5NVl0NWU5eHZTMWJ0c0JzTm1QRWlCRUFnQTBiTnVEczJiUG8zcjE3K1NMRysvZnZoNE9EUTRVQ05nQVVGQlNVcnp2eHlpdXYzTXBmVFoxUVZGUmFtQkJDV0VuV0ZxcWR4OTV3WVlJeFpuZEtTa3JXYTdYYXcxVTlUMFFQQTVnZ2hGZ000SnNxbXBudlNqaFdMeWtvTGlaeXNBaGgyN3RqUGo0K2FOV3FGWm8xYTRabXpab2hJQ0FBVFpzMlJkT21UWkdVbEFRQWVQZmRkNnZjQ3U2ZGQ5NHBIekpiSmpnNEdNSEIvOXQwSUNrcENUTm56a1RQbmozaDd1Nk93c0pDdEdqUkF1UEdqY084ZWZQSzIxWldCRGwvL2p4Mjc5NWRYb1J3Y0hEQTRNR0Q4YzAzMzJEYXRHbHdjM05EVWxJUzh2UHowYkZqeHdxdkxTdE02UFczdnFOYWNuSXkxcTFiZDhOeEJ3ZUg4blU1YkNVM3QzekVSQ0Y0cTFERzdnbHE5UWtlSGg0SURBd3M3eE1DQXdNUkVCQlFZZVRCNk5Hak1YTGt5RXBmdjNYclZpeGN1TERDTVVkSHh3cWY3OW5aMmVWRmdiRmp4Mkx4NHNWNDRZVVhNSFhxVkx6MjJtdm8xYXNYQUpTdk1YUTlSVkd3YXRVcTlPM2J0M3pYakpFalIrSzU1NTdEdm4zNzBMbHpaNWpOWmh3NGNBRHQyclc3WWRTR3lXUzZZVUhNbXNqT3pxNjBUd0NBQng1NG9OSUN5dDFRVkZRTVJTZ2d3Q0xNQ28rWXVFVmNtR0NNMlozRGh3K2ZCWEMya3Fjb0ppWm10aEJpUEJIdEtpNHVuZ0lBeWNuSnRwMEF5dW9kVWFBeHdRWG0wb3RRMjQzMjd0T25EL3IwNlZOdEcwOVBUL2o1K1ZYNlhIVVhlQmFMQlo5Ly9qbVdMVnVHU1pNbVllellzWGp1dWVkQVJKZzVjeVlXTEZpQU1XUEdZTktrU1JnOWV2UU5GNUFBOE1FSEg2Qmh3NGJvMTY5ZitiRVJJMFpneFlvVjJMaHhJNTU4OGttc1diTUdSSVNlUFh0V2VHM1p4ZnhmRnpHcmlULysrS084TUhNOUR3OFBteFltckZZckNnb0xJWVJRaEVBUkFGNWpnckY3Z0ZwOWdxK3ZMOWF2WDE5dEd4Y1hseXI3aEw5dUVmMVhPM2Jzd050dnY0MTI3ZHJoelRmZnhKbzFhd0FBZmZ2MmhWNnZ4NnV2dm9vOWUvWmd4b3dabFg3Wlg3Tm1EZExUMC9IaGgvOGIxTnE1YzJmNCsvdmo2NisvUnVmT25iRmx5eGFZVENiMDd0Mjd3bXRMU2twZ3NWaGd1STN0VnpNeU12REpKNTlVK2x6Nzl1MXRWNWd3RlVGUkJBU1JGVVhGWEppNFJWeVlZSXpWQzVHUmtmNnlMSDhwaE9nQjRBaUFIbnE5dmljUkxZK09qbDRveS9MN0J3OGV2S3AyVG1hZjB0UC96QWtNalM1U0ZBV1hMbDlXSlVOK2ZqNE9IejZNdzRjUDQ5S2xTemQ4MGI4VmUvZnV4UWNmZklEYzNGeDg5TkZIbFM2aU9XWEtGTFJxMVFxdnYvNDZObS9lakNsVHBsU1lJN3gwNlZMczJyVUw0ZUhobURObkRxNWN1WUpMbHk2VkwxUzJkdTFhZE9qUUFUdDI3RUMzYnQxdVdPU3NiTVRFN1JRbW5uamlpVHF4K0dYTzFWeFlMRllBS0FFaFIrMDhqREhicUF0OVFrbEpDVkpTVXNyN2haa3paOTcyZTUwNGNRSWZmUEFCRGh3NGdDbFRwdUR4eHgrL29VMzM3dDJ4WXNVS3ZQVFNTeGc0Y0NER2poMkxrU05IbG85NlMwaEl3Tnk1YytIcDZZbHZ2dmtHT1RrNTVYMUNWbFlXMHRQVGNmejRjU3hhdEFnZUhoNDNGQ2JLK29UcmQzYXFxYWlvS05VWHZ4UkM0UEtWSzZXTFJRdGhPbmZ1NkJWVkE5a2hMa3d3eHV5ZEZCTVRNMTRJOFM2QUVnQVBFVkZ6QUI5YnJkYXpzaXd2SWFMcFFvaEpScVB4N2J5OHZBV3BxYW5GS21kbTlrY0J4RkdBdWw2NGtJMzhnZ0k0MzhiRjA2M2FzR0VERWhNVGtaU1VoTFMwTkFDQXdXQzQ3ZTNQOXUvZmo2VkxseUl1TGc1OSt2VEJqQmt6S2l4SStWYzlldlJBUkVRRTNudnZQYnowMGt0bzFxd1poZzRkaWdFREJxQk5temJsVzMyZU9YTUdEUnMyUkZSVUZMeTh2SEQ1OG1YOC92dnZtRGx6Sm9pbzBpSkMyY0tkMVoyL3JqdHo1aXlLUzRvQlVJRWtsRE5xNTJHTTJZd3FmY0wrL2Z2eHl5Ky80UERod3poNjlDZ3NGZ3RrV1Vab2FHajVOcHUzNHVUSmsvanl5eSt4YmRzMnRHelpFaXRXcktoMFFjc3lRVUZCV0xWcUZSWXZYb3dGQ3haZytmTGxHRGh3SUlZT0hZclEwRkM0dTd0RGxtVWNQWG9VUGo0K2FOR2lCVHAyN0FoWFYxY3NXN1lNYjczMUZpNWN1SUNaTTJmZXNGdUh2ZmNKUlVVbVpHV1ZUcDBVQW9jQjhKcER0NGdMRTR3eHV4VVRFOU5EQ1BFQmdDZ2kybUV5bVo1SVRrN09qSW1KbVFvQWtpVGx4OGZIdnh3Ykc3dElVWlFQaUdpZXE2dnJNekV4TVZQajR1TCtvM0o4Wm1lRUloSkpKbHk0ZUJHNXVYazJLMHhrWldVaE9qb2F3NFlOZzlGb1JNdVdMU0hMTWc0Y09BQUFHRDkrZkxYdjBhSkZDd0RBMGFOSDhmenp6eU13TUJEejU4Ky9ZYzJIcW5oN2UrUDk5OS9ISDMvOGdVV0xGbUg1OHVYbzNiczNJaU1qSzkxQ0RpaTljL1RtbTI5aTgrYk5HRFZxRkZxMGFJSDA5SFFzWExnUURSbzBnS0lvK1BiYmIrSG41d2NmSC92ZGNUSHQ5QmtVRjVlQUNQa2xpdlhtVzZRd3h1b05OZnFFMzM3N0RaczJiVUo0ZURqR2pSc0hvOUdJaUlpSUN0UDJQdjMwVTN6NjZhYzNmYStpb2lKTW16WU5SVVZGbUQ1OU9vWU5Hd2FONXVaZkRmVjZQYVpNbVlLQkF3ZGk4ZUxGK1BycnI5R2hRd2Y0Ky90ajU4NmRWYjVPcDlQaGpUZmVRT3ZXclRGczJEQUF3T3V2dnc2RHdRQ0R3WUFmZi93UmtpUWhNakt5Qm44VGRVOUJZU0hPWDF1TVZFQWNWRG1PWGVMQ0JLc1RvcU9qM1JWRnFYQjFTa1FCQUdRaWtvUVEvcEdSa1NIWFB5K0V1SkNVbE1URHBPNUIwZEhSL1lqbzd3QTZBOGhRRkdWQ1FrTENFbFF4di92Z3dZTW5BQXd5R28wUEV0RkNBTnVNUnVONnE5WDZmR0ppWXJvTm96TTdwZ0JKRW9DTEZ5OGhOeThQZm8xOGIvcWFPL1hwcDUvZWRHN3M1TW1URVJnWVdPbHpLMWV1aE1sVU92ODVORFFVSzFldVJQUG16U0ZKMGkxbmFkdTJMZHEyYll2OC9IdzRPenRYMnpZakl3UGJ0MjlIZUhoNCtUWnpIaDRlK005Ly9nTkZLYjJKMUtSSkUvempILys0NVJ4MXllbXpaMUZTWEF3QkZNZ21pVWRNTUhZUFVhTlBtRGh4SXA1OTl0bHFDd2g5K3ZTcGNxcmZ2bjM3c0duVEpnQ2xvKzhXTGx3SU56ZTNtMzZtVjZaSmt5WjQ0NDAzOE5KTEw5MzA5WXFpWU5teVpYQnpjOFBiYjc5ZHZtYlJ5Wk1uOGVlZmZ3SW9YZi9pcFpkZWdyKy8veTFucVFzS0N3dVJtWFVCQUNCWlJZTEtjZXdTcVIyQU1RQ0lpb3E2VDVibENwUERoQkFPUk9TUDB0L1REQUFGMXo5dnRWcWZPWFRvMEc0YnhtUjFRSEJ3c043VjFmVy9BQUlCdkVkRUh4NDhlTERDbGt6WFJreDhyQ2hLczRTRWhMVHJud3NKQ1hGeGRIUjhGOEFrSXBvY0Z4ZFhjWG5xTzJBMEdyOGpvbjZLb3J5ZWtKRHdSbTI5TDZzYi9QMWJlMmljTmRrNm5VNWErdG5INk55eHZkcVI2clRmZnZ1dGZHanY5YXhXSzRRUU5ib3pWNWNWbDVSZzFqL2V3b1pOVzZBSTdEeDlOS0gzelYvRjJJMk1SbU5YSWxvdGhIQUFNRGcrUG42UDJwbll6WEdmY0d2UzA5T1JrNU9EOFBEd0NzZUZFTEJZTERkTTdiQTNjUW1KR0RubUtWZ3NWcXRTYVBVK2M0WnZudDZxVzc5bHd0aGRjT2pRb1Y4QStBRUlMZnREUklFb0hkVWpBMmh5L1hNQUduTlI0dDUwYlgySVlVVFVQQzR1N3A5L0xVb0FnTlZxM1MyRW1GeFVWSFRwcjgrbHBLVGt4Y2ZIUDJPMVdpTnJzeWpCNnIvMDlEOHZBemhrTnB1eC8vYy8xSTVUNTNYbzBPR0dvZ1FBeUxKczkwVUpBTGh5SlFjcHg0NERBSVFpOXFvY2h6Rm1ZOXduM0JwL2YvOGJpaElBUUVSMlg1UUFnSjkvMlFlcjFRcEFIT0tpeE8yeC95c0RWbThJSWI0a29tbENDQkJWUHBpbjdEbEZVYjYyY1R4V2g4VEZ4YVVDUUV4TXpGSWh4R05WdFhOMGRQeVgwV2k4NGJqRllnbExURXc4ZkJjanNucEtLTW9Ta3VYNTIzLzRFZE9mbjZwMkhLYWk3T3hMU0RtZUNnQXdDK3RhbGVNd3hsVEFmUUlyczNWYjZkSmxBc3BYS2tleFcxeVlZSFhKQ2lIRUpBQzZ5b29UUXBRdkgyQldGT1ViVzRkamRaSU9RQkdBVjJyU21JZzZBeGl0MVdwNXRCaTdMWVVsMXZWT0R0S2JKMDZsZVJ4S09veW9pQnZ2L3JCN3czOSsyQW1MeFFJQjhmdjU0NGVQcUoySE1XWjczQ2N3QUVoSVRNTEpVNmNoSUM0TEs3NVZPNCs5NHNJRXF6TUtDZ3JTbkp5Y0VvaW8zWFZGaUFxSUNFS0k0eGFMSmRYRzhWamRWUkFmSC85WlRScEdSMGRiSkVrYWZiY0RzZnJMVFZOeXhTSzBQNE13ZVBIUzVmajNCKzlXT2NLTDFWOUZSU1pzL200YkFFQ3hZS25LY1Joakt1RStnUWtoc0h6bGFnQUFDZXpQc3hiY01JMlkxUXpmTldSMWhrYWp5U1dpbjhzZVgxK2NLUHQzVWZvdkIzTnpjN050SHBBeGRzOUxUVTB0QWNRT0lZVFk5Zk5lL0psOFZPMUlUQVdyMTYzSHVZenpFQkJYckVKOHIzWWV4cGc2dUU5Z1IxS080ZWRmOTBNSUlSUWg5bHc1ZVRKWDdVejJpZ3NUck01SVRrNHVBWEJBQ0ZGUVZSc2lLZ1p3SUQwOXZjaDJ5Umhqckp4UXJQUXpFWjB3bVlxeFp2MjNNQlVYcTUySjJWQm1aaGErWFBFMWhCQUtnRy9JZEpudmpqRjI3N3FoVHlncEtWRTdFN09SNHBJU2JOeTBGVGxYcjRLQWM3RFNUbFN4ZFQyN09aN0t3ZW9VaThXU0lNdnlSUUJPUU1WUkU5Y2U1MWtzbGwvVnlNYnFKaUtTWTJKaWdtdlNWbEVVNzd1ZGg5Vi9aMUlQcFFTR1JINEhTWHJ1bC8yLzRlVEpOSVMxQ2xFN0ZyTUJJUVMrMzdFVFdSZXlRYURMVnF1eWpndmxqTjNiL3RvbnBKL0xRRkN6UUxWak1SdElUeitIUGIvOENrVlJJSUR2VDZjZVNsSTdrejNqRVJPc1RrbE1URHhCUkVjcm01OTM3VmlxVHFkTHRIa3dWcGY1QWpoZWt6K1NKTDJ0VmtoV3IxZ0tTNVIzQUZHU2R2b012dC8rd3cxRlZGWS9aVis4aEczYmQ2S2twQVFLS1grY09aYjRrOXFaR0dPcXE5QW4vT2VISDdsUHVBY0lJYkJ0KzA2a25qZ0ZRSlJRc1hVMkFJdmF1ZXdaRnlaWVhXT3hXcTFycW5sK3hjR0RCODAyUzhQcVBDSEVCVVZSakRYNUk0UjRVKzI4ckg2NGNPcHdsbERFVEVDVUxGMytGZmJzNVlGYzlaM1Zhc1dYSzFZaEx1RVFCTVJsc3VBTkFGYTFjekhHMUhkOW43Qmc0V0x1RSs0QmUvYitpazhXTFFVZ3pBS1lmZXJVNFN5MU05azduc3JCNmh5ejJieEdsdVhQaUVoYlZuRytObHJDWEZoWXVGTFZjS3hPSWFLeHVibTVVbXBxYWswbitTY0ErTWZkek1UdUhRV1hMWXNkUFRWdGk0cUtIcDM5ZisvUXAvK2VoOWF0UXRXT3hlNlNEWnUyNElzVnF5QVVwVVFCdlh6bStLSGYxYzdFR0tzN3l2cUV3a0x1RStxN284ZU80NjEzNTZLb3FFZ0EyR3FSTFl2VXpsUWY4SWdKVnVja0p5Zm5LNHJ5MVYrUEN5SFdwYVNrNUttUmlkVk5CdzhlTk45Q1VZS3hXcFdkblp4dmhaaER3T0gwY3huNDhPTlBjT255WmJWanNWcW1LQXJpRWhJeForNUhNSmxNQ29SWXJPUmY1Q0k1WTZ5Qy8vVUpsTXA5UXYxMUpTY0g4ejlkaEpPblRvT0E0d3FVZjZiLytTZi9oNjRGWEpoZ2RSSVJmZm5YWTFhcjlXczFzakRHV0ZYU2p5WWxDWWgzaEJBbGUvYnV3MXR6NWlMOVhJYmFzVmd0MnZQTFBzeCs4MjFjeWNrQmdDT0tvc3puQlM4Wlk1VkpQNXFVcEFneGgvdUUrdWw4WmhiZW5mc1J0dS9jQlFoUnJBaThlK1pvMGtHMWM5VVhYSmhnZFpMWmJENEtJSVdJUUVRUVFoeVhKSWxYdW1XTTFUbHBSeFBYS0ZDZXRWb3NlWnUyYnNPa2FYL0RId2ZqMVk3RjdwRFZhc1huUzcvRXpGbXZJL2xvQ29RUXA4d1dNZjcwOGNOSDFNN0dHS3U3VHFjY1dzNTlRdjBUbjVDSXFTKzhoRFVidm9YVllzbFRGUEczMHltSGxxdWRxejdod2dTcmsvUjZmWjRRb256bElDSktrV1g1aXBxWkdHT3NDdFl6UjVNV1dZVjRTZ2lSbVh3a0JST21QSWQ1SHkxQWJtNGVMQllMcjlCdUo0UVFLQzR1d1pHangvRDAxQmZ3L29jZkkvdmlSVVZBL05jcVRQZWRTMDM4VGUyTWpMRTZ6OEo5Z3YwVFFzQmlzU0EzTHcvL212OHB4azJlaHZoRFNZQkF0bFhnbWRQSEVqOEQ3OEpScTNqeFMxWW5IVHg0c01ob05QNGhoQmhOUkpJUUlpRXVMaTVYN1Z5TU1WWUZjU1lsY1gxQWkvQWl5UEs3dWJsNXJSY3NYSXh2MW0zQXc4T0hJTllZRFRkWFZ6ZzdPY0xaMlFsYVpUOXhwd0FBSUFCSlJFRlVqVmJ0dkF5QWdJREpWSXo4Z2dJVUZCUWk2OElGYk4rNUd6L3UvZ2ttVTlueU5mU05wY1E4Ty8xRUNvL0habmVGb2lpU0pFbXkyamxZcmVJK3dRNlpMUmJrNXhlZ29MQUF1Ymw1aUV0SXhEZnJOdUpDZGpZQVFBREpBc3JzTXltSkcwb2ZzdHJFaFFsV1Z3a2kyaWVFdUFEQW9DaktkdkFIQUdPc2JoT25qeC8remorbzFUR05UanRLZ01aZHZIVFovN1BQbDhMSnlRa0dSd01jOUhvNDZQV1FOZndkcEM0UUFqQ2J6VENaaWxGY1hJejhndnl5Z29SRkNPVVBSY0ZDbU1UbTlETi84b2c5ZGxlNCtyZjJLQ2hXeG1rMTBCTlFXR3dWQVdwbllyV0crd1E3WTdWYXkvdURvaUlUOGdzS29DZ0toQkNaUW9nbEpNVEswOGVTanFxZHM3NGl0UU13VnBYZzRHQzlpNHZMRGdDdVdWbFpuVE15TWdyVnpzUllkWXhHNDNkRTFFOVJsTmNURWhMZVVEc1BVNWVmbjUranpzVnJBb2llSTVDbklNZ1FRaVlpQ1hZK2xaSlFPdHFnSGx4R0NBaWhDSkJDSkt3UXBDakFZUVhtTjg4ZS9mTUhBSXJhQVZuOTVPMGQ1bXp3MFBhVGdMa2tVWk5yNjJrQkVNV0tFQjliTFBqb1hHcmlPZkJObVhxalB2Y0pBRUFRRVBXZ1R4QkNXRUZrSlNFVUFWd1VDaGFZcm9yUHNySVNDOVFPVjkvWi9XOFBxOStNUnVNMEFJYjQrUGgzMWM3QzJNMXdZWUpWUVJzUTBNb0xXcDB2Sk1XWFNQSVZBazVxaDdvVGpqckpDQWhOWVluNFErMHNkMFlvQkZ3V1JGbFFySm5XSXBHVm5zN2J2ckc3SnpBdzBBRjZsd2NBNlVrUVBVQUVRL09nUVBSN29EZFNUNXpDemwwL3dXeXhRRUFrSzRxeVRLQms1ZGtVbmtaVXo5UzdQZ0VBWFBUMGVLNUorWXFJckdwbnVXMkVRZ2dsRXpKbEt2bkZtV2ZQcG1RRE1Lc2Q2MTdCVXpsWW5YYjFhdUUrUlpMNDk1UXhacy9NcDA4Zk9RL2d2TnBCYW9uR2FEUnVGZ0l1am5yTitJTUhEL0pGRzJNMTRPZlgwZ3Q2dzN0RU5BQUVMMGRIQTBZOU1nS2pIM2tZalh4OWtGOVFnS0dEK3VQdDl6L0VxYlRUWVRKSmJ3bzRER25hSXVLMU04ZVRkcXFkbjlXYSt0WW5JREl5c3FkR0kzdTRrN0kzTWZGUW5OcDVtSDNpTDN5c1R2THdDSFoxOFhhYXJoQTlUaEJ5WUVqVVY1ZnlpOS9QTzNmMGt0clpHR1BzWGhZYkd4dWdLRW9vRVRtV2xKUTBCOER6YlJtcmhrZHdzS3VMN0R5QVNIeEFSQTExT2gyYU53dkE2N05lUm14TU5DU3BkQlMvdTVzYmVuYnZpcWpJY0x6LzRjZll2bk9YUGk4M3J3TmthVWRnYU5TWHhjVWxiNXcvZFNRZGdQM2VrV2Ixa2l6TDA0UVF2a1FVQm9BTEUreTJjR0dDMVIzQndmckdHcWNBcllKSElORTBJbmpxdEZxQWdKSVM4MHhQRi8wRWo1Q29UOHhDK1VwWGtwZVdscFptVWpzeVk0emRheXdXU3l0Smtob0EwRXFTMUJGY21HQ3NLdHFBbGxIOVNjSWtJdEdOU05KRlJiVEc4Q0dETVBDaEIrSHNYUG5vZlM5UFQ4ejV2MzlnMk9DQitIck5PbXpmdVp1S2lvcWUxT3QxblFKQ29sWmFSZEVYNmNlT25iUHh6OEpZcFNJaUlob0F1QStBb3lSSm5RQ3NCbStqeVc0REx3SEwxQmNZNkJEUXNFa2ZEMGszWFNKcE5naUR0RnF0MDMyZE9tRGNrMlBRczJzWEtJcUNqUE9aQnF2VmVyOUdva0hRNkZzMzhQUlJuQTNhTTdtNXVmemh4K3FFUm8wYWpTS2lGa0tJbnpJek0vZW9uWWV4dTBEajUrYzNpb2o2RUpGT2txUXJEUm8wMkphZG5jMTNjQm03amw5SVpJaG5ROS81Sk5GekFNSjFPcDFtNHJnbjhQS0x6Nk45Mnpad2NOQlgrM29pZ2w4algzVHEwQjR4eGlna0pTVlR6dFdyWGtTNFR5WmRIemNQbjZ5cmw3SlN3UXUwTXBVMWF0VG9RVW1TSGlFaUxRQ25oZzBiZnBHVmxjVlQvTmd0NHhFVFRGVUJvZUdkQ1BKc0VOb0xBVGRKSXVyVW9RT21UWjZBa0pZdDRPenNCQ0pDM3dkNjRYanFDY3ovZERIOS9PdStKa0lvajROb3NPemljYUJ4aU5zL3o2WDh1VnZ0bjRVeHh1cTdpSWdJRnlMcVhQWllDQkdwMSt1OUFQRGlmSXdCNUI0WTdlYXVWUjZFUkI4U3lFZW4weUxXR0kzWFhwNk8wSkNXdC9abVJIQjFkVUczK3p1ai9ZWVl6UHRvQWI3ZDhyM3U4cFVyVVpKTWF3SkRJMWVWbEZoZXl6aVpuQUcrUTgzVW9aVWtxYmNRUWtkRUFOQkNsdVZXQUE2b25JdlpJZDZWZzltY1g4dVdYaHJaMFNoRFBBZlFRMFNFQnU3dUNHa1pqQWxqSDhkOW5UcEFvNm04Wm1hMVdySC85eit3Nkl2bFNENlNnc3RYcnBSdXJ5WEVENHFpZkZpc0ZCM0lURTNOdHZHUHhCZ0EzcFdEMVg5R296RU1RRHdSNmE0ZE1nc2h1c2JIeCs5WE14ZGpxZ3NPMWdkb0RNTUkwbmdBM1RRYURSbWpJakJzOEVEMGU2QTNYRnljNy9nVVZxc1ZDWW1Ic2U3YnpmaitQenVRbDVjUElVU0dFRmhTVWxLeTVQeXBJNmZ2L0FkaHJPYkN3c0thT2pnNGZJWFNxUndBQUNIRVovSHg4Wk5Wak1Yc0ZJK1lZRGJqRnhUV1ZLZlZEQVhSUUVDMEE4aXBrYThQK2ozUUc3MTZkRVZNZEJTMFdtMjE3eUhMTXU3cjFBSHQyOFlpSWZFd2Z0eTlCOTl2L3dIcDV6SjZreXgzTnNqT0J3SkNJN2NJcTlodzVualNLZkQrMzR3eFZtc1VSUmtweTdKT2lOS1BWaUxTQ2lHR0FPRENCTHRuTlFrT2J5NXA1SDhSMFgwUXdzMWdNTkMwWnlaaVVQOEg0ZXZqZzJ0M2t1K1lMTXVJTlVhaFZXaEw5TzdlRlhNL21vK2pLY2Y5Q0dLRzNrRTdQREEwNHIyMG8wa3J3YU1ubUkzb2RMb1FJVVE0RWFHc1h3RHdXSEJ3OFBPcHFhbkZhbVpqOW9mWG1HQjNuYmUzdDNQRHBzR3Z5TEw4SVJFTklhSVdIdTROZE9PZUhJMS8vdU5WOU9qV0JVMmJOSUVzMS96WFVaWmwrRFh5UmZ1MnNSancwSU53Y1hiR2lSTW50WVZGUlFFRWRDV0poamJ3OXZIU2VMci9VWGpwVXNsZC9QRVlLOGRyVExENkxDd3NUS2ZUNlJZQzhDZzdkdTBMbDUrenMvTm5seTlmNW5VbTJEMmxjZU5RVDA4L3Y2ZGxXZjZhaUNJZERRNE9NZEZSdFBqVGo5Q25aM2U0T0R2WFdsSGllbHF0RnMwQ0EvRHdzTUdRWlJtcEowNXBUS1ppYnlGb2dMdTNUNWk3UjhPa25Fc1hjc0RyVDdDNzdOcDF6NFBYRlNWQVJIcU5ScE9VbFpYMXA0clJtQjNpcVJ6c3J2RDM5emRvREY0aGtNVkFBSk9KeU5mZzRJQ21UWnVnYisrZUdEbDhDSHg5R3RicU9TOWtYOFM2alp2dzNiWWRPSDNtTEFxTGlxQUljUkdFendDeDBacDMrVWg2ZW5wUnJaNlVzZXZ3VkE1V24wVkZSWFdYWlhuWDlSZWdRR2x4d21xMVBuRG8wS0VkS2tWanpLYUNnb0xjRkozVEVJSThWZ0NkaVNDM2J4dUxVU05Ib0dmM0xqQVlERGJMb2lnS0RpY2Z4ZnB2TjJQajVxM0l6eStBRUNJVEFzdEtJTDdJU0VrOEJoNDl5dTZTbUppWU9BREd2eFFtb0NqS1Z3a0pDYVBWUzhic0VZK1lZTFZOYXRvaW9xZHNjSDRlSkdZQkdLelJhRnc2ZDJ5UHA1NFloV2NuVFVDZm50MnIzQ0xyVGpnNU9hSnRiQXg2ZEwwZmdRRk5ZYlZhY1M0ancxR3hLdmNUcUsra2N3eDI5L1N4NUZ6S1NnUGZSV0IzQVkrWVlQV1puNS9meTBUVTVxL0hpUWhFVkppWm1ibFZqVnlNMlpKL1VLc1drczd4Y3dKTkFsRkxMODhHMHN3WG44ZXpreWNpS2pJY09wM3U1bTlTaTRnSVBnMjkwYUZ0TERwM2FJOVRhYWVSbVhYQkdZUU9NbEV2TjQrR3hWY3ZaY1haTkJTN0owUkdSamFUSkduT2RWUDd5cCtUSk1uczZlbTU2Y0tGQ3dWcTVXUDJoMGRNc05wQ1RVTmFkNUpJOHhvSTdTRElWWkpJam9tT3dyUm5KaUl5b2pWY25KMGhTWkpOd2lpS2d2eUNBaVFmU2NHL1AxbUkveDZJZzlWcVZVQ1VLd1FPV0MzV3Q5SlRrMzRHMzBWZ3RZaEhUTEQ2S2lJaW9vRkdvOWtOSUtxeTU0VVFKeFZGNlppWW1IakJ4dEVZc3dYeWFSN3A3YUNSSmhDSjE0aEk3K2hvZ0RFeUVxKy8rakthQndXcW5hOWNZV0VodmxpeENsK3VXSVVyT1ZlaEtBcUVVSDYyUUV4TlA1cDBGQUJ2NDhocVJYUjA5QXhKa3Q2OXZqQngzY2lKYkNIRTJJU0VoTzlVQzhqc0RpOSt5ZTRFQlFTMDhsVzBjb1FzYTU0bkVqMUJwUFAyOWtKRVdDdU1HZlVJN3V2WS9wYldqcWd0a2lUQjFjVUZIZHExUWR0WUkzNzc0d0NXcmZ4YVNqcWM3SDRoKzJJdlNTdDNiUllhdlVleFd2NmxTTnI0c3lueG1lQlJGSXd4VmltTlJoTUp3Sy9zY2RtZHNiS0xVRW1TdklRUW5RRnNWQ01mWTNlTFIzQ3dxNnZzOUJnUmpST0FVYVBSeVBkMTZvQ1J3d2FqVjQ5dVZlNGlwaFpIUjBkTWVYbzgrdmJ1aVpWZnI4SG03LzZEeTFldTNLK0J0RDBnTkdxMXBGaVduVHIyNXlHMWN6TDdGaHdjckpjazZlbHFtbmdDYUF0Z08zZ3hWbFpEUEpXRDNaWnJDejZOSjYxbWhpUkpMNU5Fclh3YitjcERCL2JINUlsUDRha25ScU5GOHlDYmpaQ29qaVJKYU9ydmo5NDl1eU1xSWh5dXJxNjRrSDFSenN2UER3TFJVRmtTYmR3OWZEMjBMcDVwaFRuWitXcm5aZmFMcDNLd2VvcDhmWDBIU1pJMEdJQUVvTElGL2JRQTBqTXpNM2ZhT2h4amR3azFiUmwxbjRPcyt4d1NqU1ZDb0tkSEErbnZMNzJBWnlhT1EzaFltQ28zWG1xcWdiczcycldOUlpmN09pTGovSGs2Y3piZEJhQjJJS212cTZjUE5YQXhITXJKeWVFdmpPeTJORzdjK0Q1WmxwOFdRbWlCLy9VSjEvMlRpRWpqNGVHeE1UczdtOWQzWXpYQ1V6bllMZkVJRG5aMWxweWVseVE4VDBUT1FnaU5YcStqcVpNbVlPVHdJV2pnN2w3bjdoNzhsY1ZpUVc1dUh0Wjl1eG4vL21RaENnb0tCUkZaQlVTZXNOS253bVNkZStaTTBoVzFjekw3dzFNNVdIMFVIQnpzNnVMaXNweUlCZ2toYmloS2xCMFRRdndNWUhoOGZIeTJPa2tacXhXU2IzQ3dwMDV5bWl4TGVBbEV6azVPanVqWnJTdGVlZWw1K0RTczNZVzdiY0ZzTnVPcjFXdXgrTXNWT0orWkJTRUVoQkEvbVJYTDgrZVU0cVBnYlIzWnJTR2owZmdHRWIwaWhOQUFGWXZWMS9VSitSYUxwVk5TVWxLU2FrbVpYYW03cFY1V1p3UUdCanE0ZWdXRXVIazNHdXNnYXhkTEVnM1I2YlNHRnNITjVVZEdES1dQNTcyTGJsM3VnNU9qWTUwWUlYRXpraVRCWURBZzFoaU5SNFlQaGFPakkrWG01VW01dVhrR1JWanZKNjMwcUp1bmo3T0xkOE1ycmc2NnZOemNYTDZqd0dxRVIweXcrcWhKa3laZWtpUzlEY0FScUhTMFJOa3hON1BaL1BXRkN4Y3UyalloWTdVaktDald6YTJoOTBTTnJQdFlrdWhoQndjSFhZL3VYZkhDczVNeGZ1d1l1TG02cWgzeHRzaXlqS2pJY0hTOXZ6T2NuWjJRbm40T0JRV0ZnVExKajdtVHpzL0p3K05jM3VYc1RMVnpNdnNRR1JuWlVKS2thVVRVb3V6WTlmMUMyVm9UUktTVEpPbFNabWJtYmxXQ01ydkRoUWxXSGJscGkvQmVwRE84VEJLOUtra1lydGZwR25UdTFBRlRKNDNINUFsUG9YZlBibkJ5Y2xRNzUyMHpHQXhvMXlZR1BidDFRVmhvQ013bFpwdy9mOTVOVVpRZU1taUFwSE1LYy9Qd0xybDY2Y0pKOEVLWjdDYTRNTUhxbzBhTkdvMGhvaEdWalpZQUtseUVPaEJSV21abTVqNFZZakoyUndKQ0ludEFnNldROEJnQVAyOVBUNW85YXdZbWpIMGNyVnVGUWxPSHAyM1VCQkhCbzBFRHRJdU5RZnMyc1RoL1BoT256NmJyaVdDVUpibS91NWV2dTdhaHg0SEM3T3dTdGJPeXVzM0h4eWRjbHVYSkFOeXU3Y3BVYWJ0cmZVTlFabWJtaDdaTnlPd1ZUK1ZnbFdvU0ZONUcxa2x6QWFrZElQUkVKSVdGaG1ERzM2YWhiV3dNSEJ6MFZYNFEyU3NoQklxTGl4R1hrSWk1LzVxUGhNUWtDQ0VVZ0lvQjVaQXdTeStlUHBHd0gxeWdZRlhncVJ5c1BqSWFqZnVJcUdOVmhRbWd3dERkZmZIeDhaMXRISkd4MnlVMUNRbnhsU1g5REFoNm1vZ2NYSnlkMGFkWGQ4eWFPUjN1YnZZNVFxS21ObTdlaW4vTi93em5NczdEYXJVS0liQ1BGUEVpekxtSDB0TFNUR3JuWTNXVDBXaWNSRVNmQXYvNzdLK094V0xwa0ppWStMdE53akc3VnIrK1diSTc0aHNjN0szVk9NWEl3Tk5FZUFnZ25hZUhCeUxDdy9EWXc4UFJxMGRYdFNQYTFKNjl2MkxsMTJ1UWVQaFBaRis4QkVDVUtBSTdGR0IrY2JFMTRjS3B3eGZBUlFwMkhTNU1zUHJHYURUNkVWRWFTaGUzcklraWk4WFNNakV4TWYxdTVtTHNUalVPanZUWGFQQUlnWjRFRUtiWDY2aEh0eTRZTlhJRTJyV0pnVlpiMDE5NSt5V0V3T2t6Wi9IdGx1K3dkc01tbk0vTUFvVElFOEI2WVZFK1A1MmE5RjhBVnJWenNyb2xPanI2RzBtU0hyNkZsOHlOaTR0NzZhNEZZdlZHM1Y2bGtObEVrNUFRUDRuMGp4R29INGphRWVEVTBOc2JRd2YxUjdjdW5kRTZyQldjSE8xM3VzYnQ2bnAvWjdSdEU0UGtJMGZ4OHkvN3NQN2JyYnJ6bVpuOUNlanVxTmNjREd3WnRjMnNpSlhuVXZrQ25ERldQd2toR2dLWWZmMHhJbW9DWUF3QWpSRGlhd0RIcjM5ZVVSUmZBUHk1eU9vcy8rQ0lyaG90dlVjQ2tTQnlDQTVxaGhlZm40cjJiV1BoNXVwYTcwYUVWb1dJRUJqUXRIUjcwVDY5TVAvVFJkang0MjRYczluOHVLU1ZlZ2FFUkMwN25WTHdGc0NMWTdJS0VvUVFKLzl5N0draWFuQnRFZVFLbzR1SjZKeE4wekc3ZFc5ODhyS3FhQU5DSXA4blNacEtRQ01oaE1iUjBaR2VHUFVJbmhqOUtEdzlHdFQ1SFRac3hXSzE0dkxsSy9ocTlSb3MvbUlGQ291S0JCRlpoQkFYaEtCUHpYa1hQc3pJeUNoVU95ZFRGNCtZWVBlQ3lNakk5aHFONWxzaGhBTVJQUklYRjdkZDdVeU0xWUFVRUJJWkFPRHZraVNOSnlLNE9EdWpaN2N1bURYemIvRHc4RkE3bitxc1ZpdTJidHVPZVI4dFFHYldCVmdzRmdnaGppdFc1Um5KblBjTFQrOWdWWW1KaVVrRjBCekFxM0Z4Y1crRFJ4U3oyOERmT3U4NVlicW1vWEtFVEZJL0lUQ0ppUHowZWoxYUJqZEh0eTczNGRHUncrQnJoMXRoM1cwYVdVWkRieSs4OE93emVIVGtjS3hkL3kzdDJyTlhtNUp5dkxHcHVQZ3RuYXYzMUVCWDc4K3RDbTA5VzVLVEJPNjhHV09Nc1RyaDJzalFKeVdTeGdvaGd2UjZQZnIxN1kySGh3NUd1ell4OTh3SWladVJaUm1EK3ZkRHB3N3RzV2I5Um55emJpUFN6Mlcwa0dWNXZTSzViUW9JaWZ6eWRFcmlIdkQwanJzaUtpcnFQa21TL0cvbE5XYXplZmZodzRlejdsWW14bXlKQ3hQM0RxMS9hRVFuRGFRbmlPaCtJZEJNa2todTN6WVdBeDk2RUowNnRJTi80OGFRSk82Y2I4YTNZVU5NZVhvQ0JnOTRDTC85OXdDMmZMY04rLzk3d05kaXNjNlNKVEVtME1GOXI5SXljdmtaaldVdmtwTjVkV3ZHR0dOTUhYTFRrSWloRWtrdkV5RWNnQzZvV1NCZWUzazZZbzNSY0haMjRxSkVKYnk5UERIaHFTZndZSjllV1BURmNxei9kb3VyMld3ZURVaTlBa0lpdjdwYW5QdlBuTFMwSExWejFqZVNKRTBITUFCQTBjM2FFcEVFd0tEVmFuc0Q0TUlFcXhlNE1IRVA4QWtJYWVab2NQZ1loSzVDd0FrQWhZZUY0dFZYcGlNeXZEWDBPaDBrU1ZJN3BsMlJKRUlULzhabzdOY0lBL285Z1BoRGgvSGVCeC9KaDVJT054TkNCRW95RFF0VXRMK1dCTFo4TGlQdDJGRzE4ekxHR0dQM2psaXRYMUJSSTUxTzh5YVJOQXFBcGtFRGQ0d1lNZ2hUSm8ySGk3T3oyZ0hyUEoxV2k2Qm1nWGpySDYraVc1ZjdNTzlmOHludDlKbEdGaXVtdXp1NERYVnRFZkYwY1M3dHo4cEtMRkE3YXoyek56NCt2dHZOR2tWSFIwZExraFJ2aTBDTTJRb1hKdXFwaHMzQ2ZReGFkQ0pKSGdOZ01Fa1NlWHQ1SVRxeU5ZWVBHWVQ3TzNlRVhxOVhPNmJka3lRSkRnNE82TmkrRGI1WnNRVDdmLzhEYXpaOFMvRUppVTVaRjdMNzZCd015WUdoVVZzVklaWUxGTzg3bTVLU29YWm14aGhqckw3eWF4N2VSS2UxVGlab3g0REkzOTNORFgxNmRjZUlJWU1RSFJVSldlWWJNYmRDbGlVODBLc0hZbzFSMlBEdFZxejdkak5PbkR3VkJHQ3J3UjJibWpTSVduTDI2S0Vmd0dzSzFBb2k4b3lKaWVsL3MzWkNpR2EyeU1PWUxYRmhvcDVwMkN6Y3gwRW5qWlFsYVFBRTJvTGc1dXpzaE9HREI2Sm45NjZJTlViQndjRkI3Wmoxa2s2blE5ZjdPNk5EdXphSVA1U0lYVC90eGJwdk4xTk96dFVCTXRCTndPRkFRR2pVVnF0UzlFMzZzV084UWpGampERldlN1NCTFNNZmcwUXZFNGtnZ0hRdG1nZmh0VmRlZ2pFNjhwN2NYYXcyZVhsNll0eVRvOUd6UnhkOHVlSnJmTFY2clY1QUROY1F1Z2FHUm0wVFZQTDMwMGVPbkZjN3A3MFRRb1FCV0gyemR0ZW1jakJXcjNCaG9yNElESFFJY0hCN2hvQlpST1FCQU03T1RuaHM1SEQ4N2JrcDBOMEQrM0hYRlhxOUhoM2F0VVdIZG0weC9ZVm5NZi9UUlZqKzFXcVgzTHk4N2dSMEo5bndXdFBReVBmT0hDMzhnTGZnWW93eHh1Nkl4aitvVlRPTlR2Y3VFUTBnSW8ybnB3Y2VlM2c0cGs0YXo3dUwxU0pabHRHOFdUUDgzK3kvWTNEL2ZuajluKzlLeDFKVGZjeG15NU1rOUoyYWhFUytWSVRpM1JkVFV2TFV6bXJIZUNvSHUyZnhwN1U5Q3c3V041YjBvUnBKN2syZ3lVUVVwTmZyMGJ4WklEcDNhbzlISHg2R2dDWk5lR0VuRmVtMFdyenc3R1NNR0RZSTM2emRnSjkvMlkvVWs2ZmNUU2JUMjRHdG5DZEJSSDRtTE5oK0dvVi9JcFdMRkl3eHhsZ05VZFBnMXEwa2pUUUdKSTBsa0krTGl3c0c5WDhRSTRjUFFXaElTOGk4ZnRaZEV4c1RqYVVMUDhhMjdUdXhkc01tL0hua2FFc05TZXVjaE1OMnAxYlJuNTAyNSsvazY1cGJSMFMrMGRIUlQ5YWdYVk5iNUdITWxyZ3dZYWY4VzBhMTA1QjRFa1E5QUFxV0pKS05VUkVZUG1RUTJyZU5SYlBBQUxVanNtdUlDRTBhTjhiMDU1L0ZpS0dEOGZzZkI3RmgweGI4Y1RDK3FTTG9MVW1Ec1FGdy9FbUVSQzg3azVLd0R6eFBrekhHR0tzT0JZUkVQa1ZFMDRrb21JZzA3ZHJFNG9Wbkp5T2lkUmdNQnA2eWFndmVYbDRZL2VqRDZONzFmaXovYWpXK1dyMVdXMlF5UFVRQzdRTTFqajhVTmd2LzI0VlR2SlhsTFdvdVNkTGNtelVTUXNpMkNNT1lMWEZod3M0RUJJY1pTYU9kUjBUZGdkS1JFTUhObStIL1pzOUMrN2F4S3Fkak54UFF0QWtDbWpiQnc4TUdJLzVRRWw1OTR5M3B5TkZqTFNSUUN4QW1CSVpFN3JVSzY0dG5qLzM1aDlwWkdXT01zVHBHRXhBY0ZVRWFmRUJFM1NSSmdydTdHNTRZOVNnbWpCM0RhMmlwUUpJa05QRnZqRmt6WDBTZlh0M3gxcHk1ZE96NENlL2lrcExISFBWNG9HbEkxUE41NXJ3dFYwNmV2S3AyVmp2d0h5SEV6L0h4OFIvY3JHRmtaS1MvTE11dlNwS1Vib3Rnak5rQ0Z5YnNRR0JnbUMvMG1tZ1FQUUdpZ1FRNGVubzBRSFJrSkFZUDdJZGUzYnRCcjllcEhaUGRJbU5VQkRhdVhvSGRlL1ppdytidkVIOG9FUmN2WHJwZkZ0S2VnTkRvNzRUVnNreEk1cml6S1NubndhTW9HR09NM2J1b1djdldrWXFrZVZ3aWpBTEl4ODNORmNNR0Q4UWpJNFlpT0tqMk55aTRldlVxbkp5Y2FuV05pclMwTkJnTUJ2ajQrTnpXNi9QejgxRlNVZ0lQRDQ4N3pwS2RuUTF2Yis4N2ZwL3J0WTJOd2FwbGk3RnB5L2RZczM0akVnOG5lOG9RaTkxMExydmRXa1l1c3hSZTNwU2VubDVVcXllMWM3R3hzYUZDaUw3WEhWSmlZbUtlcitITGp3b2grc2JFeFBRRllJbUxpNXQvRnlJeVpqTmNtS2pEZkh3aW5RenVtRUFTRFJPZ0dBSWN2VHc5TVdUQVEramRxenRhaGJia1ZhYnRuRTZud3dPOWU2TExmWjF3Sk9VWWR1NzZDUnMyYlRWY3lMNDRYR2cwL1NBMGh3SkNJamRlTGM1ZGxKT1dscU4yWHNZWVk4eW13c0owQVlwMktvZ21rMEF6QVBMOW5UdGkrbk5URWR3OENBNE90YlAxdWRsc2h2YTZoY0pmZlBGRmxKU1VZUG55NWJYeS9nQXdmdng0dEcvZkh2Lzg1ejl2K2JXWEwxL0cwS0ZERVJFUmdZOC8vdmlPY3VUbjU2Ti8vLzRZT25Rb1pzNmNlVWZ2OVZkT2pvNFlPWHdJdW5lOUg1dTJmbzhGQ3hmckN3b0srd29aSFdSbnovNStRYTUvenppWmZLWldUMnJIaEJDdGhCRFRxMnR6YlZGN25SQWlzNW8ySmdCY21HQjJqUXNUZFpDL3Y3OUI0K1Q1QklnK0lJSUJLSjIwTWZxUmgvSGMxS2ZoV1F1VmNsYTNHQXdHeEVSSElTWTZDaytQRzR1UFAvMGN5NzVhN1dpMVdqc1NTUjNkRGU2dnU0ZEV2bEtTZDNGeFJrWkdvZHA1R1dPTXNic3BNRERRd2F4ekN0RXE4a2RFMUZXU0pEVDA5c0trQ1U5aDVQQWgwT3R1ZmFUbzFhdFhzWGJ0V2x5OWVoVTVPVG00Y3VVS01qTXprWm1aQ2FQUldQNkZmOE9HRFlpUGowZmJ0bTJ4Y09IQ0c5N0gwOU1UdzRjUEJ3RHMzYnNYQnc0Y3FQS2NFeWRPaEpPVEV3QkFDQUhwTmhmazlQRHdRTmV1WGJGMTYxYjg5Tk5QNk5idHBoczNWR25mdm4yd1dDem8zTG56YmI5SGRXUlpSaU5mSHp3OTdrbTBieHVMZjc3M0FaS1RqN3FiaW90SDZmVGFod0pESXYrTzR0eXYwOUxTcnVJZUh4RWFGeGUzRWNER3NzY3hNVEZUekdienowbEpTVWxseDR4RzR6b2lpbzZQanc5V0pTUmpOc0tGaWJvaUxFelhwRmpUa2pUb0lSRk5CQkFteXhLMUNBNUN0L3Z2dzZoSFJzQy9zWi9hS1prTnVMbTU0dFdYcCtPcEowWmoxVGZyc0h2UFhoeExQZUZvRWVKZk9sZnZad0pjdlJkWmhmV0hkS3NwaFZlOFpvd3hWdDhFdG9pT2hpd21hUWtqQ2VUdTE4Z1hBeDk2RU1NR0QwRHpPNWkyWVRBWThQL3NuWGRZRk5mWHg3OTNkcGVsUzQwS1MxT2txRFFWZTFjVVVWRXhTdFRZazlpTjNaaWZ4bWpBaE5oakQ1WkVFMkl2aUJvclVRUVZWQkFVUlJGQkVGRXBTdDFsZCtlK2YrRHV5N3BMc3dRdzgza2VIcGc3OTk0NXN5Sno1OXh6dm1mLy92M1ExZFVGcFJRWkdSbnc4dkpDMTY1ZFlXdHJDd0M0ZS9jdVZxMWFCVk5UVXp4OStoUlBuejVWbWVQcDA2ZXd0N2RYT2lhU2s1UHh6ei8vVkhqTjhlUEhxeHp6ZUcrdldUaGx5aFJFUlVYaHhZc1gxZXFmazVPRHBLUWt0ZmF3c0RBSWhVSlFTaEVWRlZYaGVJRkFBRTlQejdlMmx4QUNEemRYN05tK0JhZk9uTWRmK3c4aUx2NjJrUnp5WDZoMmcwOXRuRngycE1sS0RuRnJtVExjM2QxdEFXems4L256QUNTVVAwY3AxZmZ3OFBoTTB6aENTT3JObXpldi9oczJjbkI4U0RqSFJCM0EydEc5RThQU2lVU0xkQUZneitQeDRPYlNFbU5HZlFZM2x4WVFXVnE4MDRPTW8zNWkwYmdSWnMrWUN2OVBoK0JXd2gzODhkZCtjak0yemxFbWw2OGk0S1hZOHZVdnc3N2xydFRrMnhXdmlEZzRPRGc0T09vSlpvNk9CdnBFZXg0aEdBY1FDd0Q4RHUwOHNYRHVMRGc1MkVQckxhSWt5cU9scFlVelo4NEFBTUxEd3pGdjNqek1uajFicWZudzZORWpUSjgrSFE0T0R0aTZkYXVhbU9hUkkwY1FFQkNBb1VPSEt0dkdqeCt2NW53b3o0TUhENUNjbkF5Z0xGMGtOemRYTGNKQ1gxOGZUazVPOFBYMVJVNU9UcVgzd0xJczFxMWJoM1hyMWxYWVovcjA2Umd4WWdSaVkyTXJUZFdZTmF0eUtZTUdEUnJnd29VTGxmYXBEam82T2hnODBBY2QyM3ZpU09nSmJOd1N6Qzh1S2VsQkNLK1ZEVjkzTk52VWRYNzZ3L2piNzN5aGVnNGhaRHdBVUVvUGFUajlDWUR0bXNaUlN2Y0M0QndUSFBVZXpqRlJpNGljblp2eHFYQVZJZkJWVk5pd3RHaU03eGJOUjgvdVhUbG5CQWQ0dkRLMWF5dVJKZnIxNllYTGtWZXcvTWVWZUpUMnVBbUFKaER3eDlnNnVaMW1aZEs1ajVNVDc5UzJ2UndjSEJ3Y0hEVkZKQkxwTUVMajVneGhOZ0ZveXpBTXNSYUpNRzN5RnhnNmVPQy9Za044ZkR5Ky92cHJOR3pZRUJNbVRNRDA2ZFB4L2ZmZlF5UVNBUURPblR1SEZTdFdvRnUzYnZEejg2djJ2T3ZYcjhlVksxZVV4NUdSa1lpTWpGVHA0Kzd1amgwN2R1RFRUejlGU1ltcU51U0pFeWVRbjUrUEVTTkdWUHVhelpzM1Z6bmVzbVdMOGo2cVMzQndNQzVldkZpak1aWEJNQXdhTld5SUtWOU93SUIrZmJCazJRb1NmZjJta1ZnaThTWUNlTm82dWk2UkZjbjNaV1RjeWNOL01MM0R3OFBEbkJBeUd3QUlJY3NCakVXNXo0RVFrbkx6NWswdWxZUGpvNGEyc3RRYkFBQWdBRWxFUVZSelRQekxmR0xYc3FHT2tPbE1DQmtPa0FHRVFOZmN6QlJ0MjdSR3Y3Njk0ZTNWNjYzekR6aytibmc4SHJwMTdZeXpuVHZpM0lXTE9QSDNHVVJmdjRGbnoxLzBaZmhhWFcyZDNFNnhGUHNveEpmVGs1SXlhOXRlRGc0T0RnNk9LbUJzbkZxMkorQjlRWUJoSUVSZlpHbUJ3UVA3NDlNaHZyQVNXYjdYaTcxNDhRSzNidDBDQU55NVUrYkxqNHlNaEtHaElRb0tDdENtVFJzc1hib1V4Y1hGa0VnaytQenp6N0ZpeFFyY3ZIa1R1M2J0Z3FlbkozNzg4VWNRUXFwOXpXKysrUVpGUlVVQWdBa1RKcUJidDI0WU8zYXM4dnl5WmN1VWxUL0dqQm1qTnY3YXRXdlEwdExDcEVtVDN2cStQL25rRTFoWTFDd2RXS0dMOFNHd0VvbXdjZDFLbkErL2hFTkhqdUZxekExVG1VeTJtYTlQeHRnNnVXNHR5cEVkZXZFaXNmQ0RHVkQzWUFnaE95bWxKU3pMZnNIajhmNXMxYXFWZ1Z3dW4zN3IxcTBudFcwY0I4ZS9CZWVZK0pjUWlWcVk4QXg0bnhISytJTlFWMUEwTURacVFBWU45RUYvYnk4NE5MT0hvWUZCYlp2SlVROWdHQVo5ZXZkQWgvYWVlUERnSWY0K2V4NUhRc04wY25Mei9IaEFiNVpveDlzNnVoNlVGY24zWkdUY3lhMXRlems0T0RnNE9ONUVKQkxwOFBSTXZ5WEFlSUEwNHZFWjNnRHZ2dmpxaTNHd2IyS25VaUhqZlhINzltMjExQVpGaFl4V3JWb2hPRGdZUUZscVJYQndNS1pQbjQ0Wk0yWUFBSVlQSDQ2NWMrZXFsQS9Oejg5SFJrWkdwZGZVMHRLQ282TWpBRUFtazhIYzNGeDVESlRwT0ZSV2tyU2twQVM2NzZrQ1cybHBLYkt6c3lzOHI2K3ZEME5Edy9keXJhclExOU9EYjM5dmRHenZpZU1uVG1QRDFsL3g4dVdyZGdTTXM3NnAxdWZhWnM2ejArL2UvUytrZC9CYXRXcjFDNEFCbE5MQnQyN2RPdWJ1N2s0Wmh0bk9NTXhERHcrUE00UVFCMHFwZ1llSHgyaEtLUXNBRE1NUWxtVjVoQkErQUFFQUxibGNmamcrUHI3eVgwZ09qam9NNTVqNEY3QnhjUDJDWWNoU2dJaEFBQjZQajhHKy9iRmc5Z3lZbTVuVnRua2M5UlFEZlgyMDhuQkRLdzgzVEpvNERtczJiTWFCdzhjTVpUSlpaekNrTTkrQWZHUGo3QjZRZGpkdVUyM2J5c0hCd2NIQkFaUlYyNUFKRGJ2ekdXWU5BWno1ZkQ0YU4ycUkyVE9td3JlLzl3ZU5HdTNldlR1dVhic0dvS3djNk9YTGx4RVdGZ1p6YzNPVktJaDc5KzVoKy9idGlJMk5oWldWRmViUG42K3hnc1dWSzFmdzdiZmZWbnBOa1VpRVk4ZU9vYkN3RURLWlRFMjNvclMwdEZJblRFRkJBUmlHd2E1ZHV5cTlqbEFveE1pUkl5dnRjK2ZPSFh6eHhSY1ZuaDg3ZGl4bXpweFo2Unp2RTBJSXpNM01NR0hzS1BUeDZvbkYzd2VRNnpkaUd4U1hsUFRtVVdHMHRaUGJjckZFdnV2NW85dlAvaldqL21VOFBEdzJBWmhFS1YwVUZ4ZDNEQURpNHVJT3VMcTZYdUh6K1JNcHBRTW9wU1lBVEFraHU4di9ucGIvdjBJcExSUUlCQm8xS0RnNDZndWNZK0xEd05nMmMzZWxQTmFIQVJrRFFod0ZBZ0VjbWpWRjl5NmRNWGhnZnpTeHM2bFJLQ0FIUjJXWW1wb2c4UHZGK0dyQ1dCd0pQWUh3U3hGSVNuclFxRlFxM1dqcjdENGJsTzVtd1o1NGZDOGhGZ0JiMi9aeWNIQndjUHpuRU5nNHVuVUdvZU1FaFBnQjBMZHMzQmlqUmd5RDM2Q0IrTVQ4dzIvVUVFTEE1L09SbFpXbHJFWWhsVXJCNS9PUms1T0RreWRQNHZUcDA3aDc5eTdNek16QTQvSGc3ZTFkWVZuTkRoMDZZTStlUFFDQWhJUUUvUHp6ejVnOWV6WmF0V3FsN0tNUTdGUkVLdWpyNjZ2TUlaVktLeFgxek0vUGgxZ3N4dmJ0RmI5elNpUVNtSm1aVmVtWVVQQy8vLzBQZG5hcTFVMnFFc0w4MElnc0dpTjQwenFjRDcrRWZZZU9JQ0l5U2dkeUdxZ3I1UHZaT0xqK0pvVjRmK2I5K3hXSGU5UlQ1SEw1cjN3Ky8yWnNiT3l2NWR0ZlJ6NHNlLzJsZ0dkdmI4OFhpOFdNaVlrSkk1UEppRnd1SndDZ3I2OHZ2M0hqQmxkT25xTmV3emttM2krTXFGbHpUeDdEL3dLRWRtWUkweFNBd00ybEpmdy9IWUsyYlZyQjFzYWEwNURnK0dEWVdGdGh4dFN2TU5qWEI5ZXZ4Mkxmb2FPNEVSdlhGSVFzNFZIbWMyc24xeWhRZWZEanBEdFhBY2hyMjE0T0RnNE9qbzhmTXpOSEEzMVQ0WElRTWh4QVk0RkFpd3p4SFlCSkU4ZENaR254UWRJMkt1UElrU05nMlRJZi9aUXBVOUNuVHg5NGVYbGh3NFlOYU4yNk5RSURBNUdTa29JZE8zWWdLU2tKQnc4ZVZKdkQxZFVWRGc0T1NxSEpBd2NPd05qWUdQNysvaHJ2UjFIaXMxR2pSaXJ0bFRrbUNnc0xVVlJVaEJFalJtRGV2SGtWM3Mvbm4zOE9pYVQ2RlRlYk5Xc0dGeGNYbGJhNklMZ3VFQWpRMTZzblBOdDQ0SExVVmZ5MGFoM3o3UGtMVC9DWUZscXN6bENySmkyK1NVKzVFMVBiZHI1UDR1UGpid0s0V2MzdTh1VGtaRG1BS2xPSU9EanFJNXhqNG4xZ2J5OFVVYUVWbjg5ZlFRZ0dneENCSWtKaTV0Uko4T3JadmJZdDVQZ1B3V01ZMkZwYnc5YmFHcC82RGNMRnk1RlkrOHNXL3IzNzk1dVZsa3FiZ1RDamJCMWRUMGhKNllJbk1sa2FWeitjZzRPRGcrTkRZRzdlWEYvYlZOQ0pCMndqaE5qdytYeFlpU3p4N1lJNTZONmxVNjI4REJjVkZlSHc0Y05vMUtnUnNyS3k0TzN0amQ5Ly94MXBhV2tJQ3d2REo1OThnck5uejJMbnpwM1EwdEpDZEhRMG9xT2pWZVlRaThXWU5Xc1dIQndjQUpUcFFKdzlleFlqUjQ2RVFDQkFlSGc0S0tYbzJiT25jc3pEaHc4QkFEWTJOaXB6U2FYU0NoMHpkKy9lMVRqbVRRb0tDbUJxYWxxekQ2S09RZ2lCcVlrSkJnM3dnYnVySzRKV3I4UGxxS3U2aFVWRlBmbENRWlNOcy92YTRwTFNOUzlTRTUrRGl3RGw0UGlvNEJ3VDc0Q0ZnNE1aandnN01ZUU1KeUIraEJCdE16TlR1THU2b0wrM0YzcjM2UFpCVlkwNU9LcER0ODZkMExaMUs1ei9Kd0luVHAxRzdLMTQvdk1YMllPMElPeHZ5eE1lb2MzYzlzcDRrb3RQN3QycnZIZzZCd2NIQndkSDlXQ3NuVnYyNGxIZUpBcml3ekJFeDhHK0tZYjREc0NuUXdiQ3hNU2sxZ3pidW5Vcjh2UHpNV3ZXTEt4YXRRckRodzlIeTVZdEVSRVJBVk5UVTF5OGVCR0xGeTlHdTNidHNHYk5HZ2lGUXBYeGE5ZXV4VjkvL2FXUzNuSDgrSEZJcFZJTUd6WU1BSEQ0OEdHa3A2ZWpSNDhleXJUZEsxZXVRRnRiRzAyYk5sV1pyNmlvU0UxM1FvR2lyS2k3dTN1bDkxUllXS2lXbXZFeFlHTXR3b1kxUVlpSXVvcVFmUWR4NlhJVVh5S1J6TlhUMGZMU2MzYmJMU3VRL2M2SmZITndmRHh3am9tM3dNelIwVUFmMnFOQU1Cd2dyZ0ExMGRiV0pvTUgrbUNnanpkY1dqYUh3UnM1aEJ3Y3RZbU9qZzRHOU91RG50MDZJLzUySWs3OGZRYUhqb1R5UzhUaVR3a2Z2UVZVZU12YXllMHdpdGsvSGo5T3lLdHRlems0T0RnNDZpZFdqbzRXRExTWE04QUFDcGd6REdGR0RCK0tMOGFOaHNqU0VueCs3YVVNUEh6NEVQdjI3Y1Bnd1lOVlVpcDY5T2lCSGoxNllQLysvVmk1Y2lYYXRHbURhZE9tcVkwL2VQQWcvdmpqRDB5YU5BbE5talFCQUxBc2k1Q1FFSGg3ZThQYzNCd0E0Ty92ajYrLy9ocFJVVkhvMUtrVHBGSXBybCsvanJadDI2cEZpWWpGWW8yT0NiRllqTEN3TUZoYlc2TlpzMllWM2hPbEZQbjUrVEF5TXFyMjV6QnAwaVExblRPeFdGenQ4ZjhtUEI0UDNUcDNoSnRMQzBSZXVZYUFuMVl4ejE5a3UxTktIUGw2L005c0hGMFhwU1hGL3dNdWVvS0RvOTdET1NhcUQyTm01cWluYTZMMUdjTXdTd2lJRlNFRUJnYjZHTkN2TCtiTW5Bb1RZK1BhdHBHRG8xSjBkWFhSdm0wYnRHL2JCZ3Ztek1TYVh6YVRZOGRQR3VjWDVIY25MTzBPWFdhQnJhUHJpdndYeFgvbTVpWVhnbnZRYzNDOE5ZM3RuRzJFUXVGSHQ0MHBrYkxPREVPMUFNb1h5Nm1yclpQN1I1VU9SaW1ibHBZVS82aTI3YWh2bURrNkd1aFJyUzZFNGYxQ2dLWjhQaC9Pamc1WXZIQXVQTnUwcW5xQ2Y0SDQrSGlZbXBwaTVzeVppSWxSbFNwWXZYbzFRa0pDTUhUb1VNeVpNd2RqeG95QmpvNE9WcTllRFJNVEUvejY2NjhJRGc2R2o0OFB2dnp5UytXNC9mdjNJeU1qQTJ2WHJsVzJkZXJVQ1NLUlNCbFpjZno0Y1lqRlluaDVlYWxjczdTMEZES1pERG82T21xMjd0NjlHM2w1ZVpnNGNXS2w5NVNmbncrV1pXdmttUEQzOTRlbHBhVmFlL2t5cG5VSlFnaU1qWXd3b0Y5ZmRPblVBWUUvcmNhWkMrRTYrZmtGYlVGSm1LMlQyOVlpc2ZUbkY2bUpMOERwWjNGdzFGczR4MFRWOE8wY1dyUmdHWDV2UXZFNUNGd0ZmQUhqWU44VUhUdTB4ZUNCL2VIazRBQ0c0U3BzY05RdkRQVDFzV1RSZkh6MjZSQWNQWDRTa1ZldkllbCtza2dxbFc0MitFUnZxcjY1Mng5RVRzK21KY2ZIQTVEVnRyMGNIUFVKVWRNVzlud3QvcDhBdGE1dFc5NDNwU0NFbGJJQVJhbFVUdWVCSVIrVkE1TUJlV0hyNERJODlYN0N2ZHEycFo0Z3NIVjA4UUZoSmhLRzlDT0U4SnM3T1dMb1lGOE05T2tMVTlQYVM5dDRrNzU5KzhMYTJscXRNZ1lBOU83ZEd3NE9EaGc0Y0NDQXNwU1BtVE5uWXN5WU1XamN1REZ1M2JxRjhlUEhZOXEwYWNwb2c3aTRPS3hhdFFxbXBxYll0MjhmWHI1OGlaeWNIR1JuWitQWnMyZkl5TWpBZ3djUEVCd2NEQk1URXpYSFJIRnhXUkdGTjlOK0V4SVNzR1BIRGxoYVdtTG8wS0dWM3RPeloyV1ZOS3VUSHFPdHJRMlJTQVJ2Yis4NjY0U29pZ2FHaGdoY3RoaStBL3JoNEpGUW5EMGZybE1pRnMvVzB4WU0wblZ5Mnl5V0Z1NTU5dkRoODlxMms0T0RvK1p3am9sS3NHelczRjNBQ0daU2d1NEV4Sm93NExtMGFJNHhvL3pSenJNTkxCbzM0aXBzY05SckdFTGc2TkFNQytiTXhOT3NaNGkrZmdPNy85eUh1UGlFbGhRSUpBSXl4Y2JSN1JKTFpSdlM3MzljU3RnY0hCOFNQcDluRHhBSGhoQWpIUjBkOEhnZjU3TkNmWiszL3NMS1dSU1hsSUNsckJIQWN3TEFPU2FxNEJNN3U0WTZXb2FyUVlnM1FJMEZBZ0V6ZnZSSWpQQWZDaXRMeXpxM1J0TFYxVVhyMXEwMW5uTnpjNE9ibXhzQVFDNlhJekV4RVVaR1JyaDc5eTRNRFEzeDY2Ky9xcFFCQlFBbkp5Y1lHUm1CeCtQaDNyMTdhTml3SVpvMWE0WU9IVHJBME5BUXYvLytPd0lDQXZEOCtYTXNYTGhRVGVReUxTME5BR0JjTHVJMkpTVUZzMmJOQXFVVXk1WXRxN1NVS0FCRVJFUUFnREsxcERLY25aMXg3Tml4S3ZzQlphS2NkYldzdlVBZ1FPZU83ZUhtMmhLOWVuVEZ5blVia1o2ZVlVY0lXYTRqMEI5cDVlaXlQRDBwSVJRQXJXMWJPVGc0cWcvbm1GQ2p1WmFGQTYrSkZtR1dnMkFvSVlRUkNBU3dFbGxpMXJUSjhQSDJxbk1QV2c2T2Q0VVFBb3ZHalRCNFlIOE1IdGdmWjg2RlkrMkd6YnhIcVdrMnBWTHBhRUw1bzJ3ZDNjTlllZW0zajdYd0FJbUpwYlZ0TXdkSGZjRFF3QUJ6Wms1Rk0vdW1WWGZtcUZWUzB4NWp6UytiOFNJN3U3Wk5xZk9ZMk5zYkdoSWRQL0NabndoSVE2RlFDSWRtVGJIa20zbG8wOHFqdHMxN0szSnljbkRqeGczRXhNVGcwcVZMeU03T2hydTdPMzc4OFVmMDd0MWI0OXBQVzFzYjU4NmRxM0JPTFMwdExGdTJEQzFhdEZCR1Buei8vZmZRMGRHQmpvNE96cDgvRDRaaDRPcnFDcUJNSUhQUm9rVW9LQ2pBMHFWTDRlSHgvNThscFJSVHBreUJzYkV4VEUxTm9hT2pnMmZQbnVIVXFWTXdNek5UNmZzMm5EcDFDdmZ1M1lOUUtJUlVLc1hmZi84Tkt5dXJkNXJ6UTJPZ3I0K0JQdDdvMGEwTFZxM2JTSTZHbnRBdEtDaG9SUWp2Z0syajJ3NFFFcFI2TCs0eHVMUlVEbzU2QWVlWWVJMkZoWU9aUUYvb1NSaG1PQUJmUW9pSlVRTkR0SEozZzQ5M0gvVHQzUk42ZXJxMWJTWUh4NzlDbjk0OTBMbGpPNXdMdjRpd1UyZHdNemFPeWMxNzZjc1FyVzQyY2hxR1p1NS9TV2hoZEZaeThvdmF0cFdEb3k0akVBalFzcmt6UE54ZGE5c1VqaW93TkRDQVVGajU3dlIvSFF1TDFycDhnOUwrRE1NYlQwQjdBVVNyWlF0bmpQSWZCcCsrWGpBd3FML0MzOHVXTFVOTVRBeGF0bXlKRVNOR29GZXZYdS8wWXM2eUxINy8vWGMwYU5BQUsxYXNVSXBlcHFTazRNNmRPd0NBQmcwYVlQNzgrUkNKUk1qT3pzYThlZlBBc2l4V3JGaUJ2bjM3cXN4SENFRkpTUWx1M0xnQmxtV1ZiUTRPRHZqMjIyL2Z1UXBjY1hFeHpwMDdCMHJMZ2d5YU5XdUdXYk5tdmRPYy94YjZlbnBZOHMwODlQUHFoWDJIanVMdnMrY0VZckZrTWdXOGJKeGRmaThWODNjL2ZSU2JWdHQyY25Cd1ZFN2RqTkg2VjJtdVplc29tQUFHSXdrbHJpQm9ZS0N2ajhHKy9URjRvQSthMnRuQndFQy96b2F6Y1hCOGFBb0tDNUh5S0JYSFQveU5nMGRDa1Y5UUFGRGtVOURib0hSZmFsTHhOaUQ1b3hLL2UxczhQRHhPRUVKOFdKYjlQaTR1YmxsdDI4TlJlOWc2dW5xRFlmNHlOelUxMnJaaERlZVlxQWNrM2szQ3BCbXprZkVrVXd5V2pFaTlIM2UwdG0ycVMxaFpPVnJ3ZExYWGdFRWZBbUpzb0srSHJ5YU13NUJCQTlEd0UzTzFhaFAxamNMQ1FnaUZRclYwaTNjaEl5TURMMSsrUk11V0xWWGFLYVdReVdScTE3cDY5U3JNek14Z2IyOWY2Ynhpc1JpbHBhWFExdGF1TXRYanZ3U2xGSVdGUmJpVmNCc3JWcTdGdmFUN0FLaVVVaVN3TXZyOTQrVDQ0N1Z0NDhkS3ExYXRrZ0UwQmJENDVzMmJLOENsMFhDOEJmL1ZpQWxpM0tTSm9ZRkFkeURETUlFRXhKcGhHQWlGV3VqYnF5ZStuallaMXRZaXpobkJ3WUd5VUVrM2w1WndjMm1KY2FOSFl1T1dZQncvZGRwUUlwRjBaRm0ybzYyejNpTEt1djJQU0Y0ZFRrMU5mUVh1WWNUQndjSHhNU0d3Y1hRYlRRaldFa0lNdGJXRmNISndRTURTYjlIYzJhbTJiWHR2YUJMRWZGZEVJaEZFSXBGYU95RkVvd09rZmZ2MjFacFhXMXRiWTRuUi96cUthbm1kTzdaSHlLNWZzV0ZMTUk2RWhnbGU1ZWUzSWdJYWF1UGtkcWhZTEozK0lqVXhxN1p0NWVEZ1VPZS81cGpnMmRpN3VSSSsrZ0prQklBV0RDRzhsaTJjMGIxTFovVHIwd3RPamc2MWJTTUhSNTFGWkdtQm53S1dZdUs0MFRoMTVpeit1UlNKdVBpRVJpQTBHRG9ONXRnNHV1MWxxZXgwK3YwN3NlQXFlWEJ3Y0hEVWUwUk9MazZFa084SVlBZ0FIZHUzdzg4QjM4UEVoQ3VSemxGM01USnFnQ1dMNXNHK2lSMVcvYklSZVhrdndSQU10RExSSG1wbG9yRjhyUmdBcFdXNUxDd2hoRkpLV1pSdHRpaU9xZUw0OVJjdDk2VThwcFN5aEpEeXg3VDhjYm0rN090enROd3hxemhXWEwvOHNXSWVoUzNsNW4zVFpzVTRqWE1xenI4K1pna2hsR1ZaNVpoeXgyeTVhMU5OOS9nYXM5Y2J1dHptRk1kYjg1OXhUSWljWEZ6NGhKbEtRSG9Ec0NXRThKMmRIRER1ODVGbzI2WVZHamR1QkFIL1AvTnhjSEM4RTgzc204RE9kaUw4QmczRWpkZzQ3Tm9kd2lUY1NXekJFdm85ai9ESDJ6bTdYNkF5YkVwOUVCZFgyN1p5Y0hCd2NMd0RoWG5KUk45ME5RVUNDU0VHMGRkdjRPdDUzMkRSL0Rsbzdsdy9TMDV5ZlB5OHlzL0g5bDE3Y1BqWWNSUVVGQUlBV0lvd0FINFZETkVHb0JJdC9XYmtkSFVqcVdzeXJySytOVGxYV1h0MTUzeFQ0TFg4Y1RWdGtWTkt4ZUNjRXh4dnlVZitKdDVhME5pdTJFSW9GQ3dqaEl3QWlKWkF3SWU1bVJubXpKeUcvdDU5T0tFckRvNjNoTS9uUTJScEFaR2xCZnIxOGNMcHMrZng4NXBmZU0renM1dElwZEltNEdHOHJaUHJBWmxVdmlSRFNCOXpsVHc0T0RnNDZoOFpHUmtsUU1ZR1MzdlhJM3crdGhRVUZ2YUl2QnF0TjNMY0Y1Z3hkUkw4ZkFlZ1FRTkRybUlaUjYxREtZVllMTUc5Ky9meDNROC80VTdpWFFDUVVVb2ZVam45WDlxRCtFUEc3dTZEM2hqREVFTDRsRkxDNC9FSXBaUUFVUG5PTUV6NW41blg0OVQ2dlRtKy9MalgzNVZqM3p4SENHSHdXdnRQMGZhNm5RQmdYcmVCWVJoUy92enJPUlg5b0duT2N0ZURCbnNVWTVYbkNTSE1HOWQ0ODlxTVlzNXkvVUFwZmNheTdJbDMvb2ZrK00veVVUb21iRzF0alZpaFlXL0N5QVlSYUEwZ0lFWU5HaGlpUTF0UDlQWHFoZDQ5dXI2emV2RzdVbGhZaU5qWVdIVG8wQUg4TnlJMXhHSXgwdExTWUdscCtVRnlIdXM3cWFtcDBOUFRnN201K1Z2UElSYUxhNVNmZWUvZVBUeDc5Z3pkdW5YVGVKNVMrdDQxU1ZpV3JYQ2hsNStmaitmUG42TkpreVoxWWpHb3BTWEF3UDdlOE9yVkhlZkNMK0h2cytjUWRUV2E5L0xscTgvNEFzYkhscVVuNGVCMlZGb2tPZmZreWIyYzJyYVhnNE9EZzZObVBFbU96N0N3YU8ydnFNcVJYMURRS3pCb3RkYXhzSk1mUlZXTzk4MmRPM2VncDZjSFcxdmJXcm4rL2Z2M2NlREFBY3laTXdjNk9qcTFZc08vaVZ3dXgvVWJzWXFxSEJDTEphREFRd3I1NzZXUy82L0tFUmNYZDZ5MmJlWGc0TkRNUitXWWFOalFWVS9IaUF3SG9lTVlRbHhBWWFTanJVMThCL1REME1HK2FOYTBDUm8wTUt3VG9wWWJObXpBMGFOSHNYMzdkcmk0dUtpY1MwdEx3OGlSSTdGdTNUcDA2ZEpGMlM2VlNwR2NuQXhuWjJlVi90bloyVWhQVDYvUjllM3M3R0JrWktUeDNJVUxGeUNWU21zMFg1OCtmVlErMTVjdlgwSWllYmRDRFVLaFVLT05reWRQUnBjdVhmQy8vLzBQUU5ubmN1SENoVXJuSW9TZ1Q1OCtBSUNJaUFnc1c3WU1PM2Z1aExXMWRiVnNPWFRvRU02Y09ZT0xGeTlxUEQ5Ly9udzBidHdZYytiTWVXKy9YMU9uVGtXVEprMndZTUVDdFhQbno1OUhRRUFBSWlJaW9LdGJkOHJZYW10cm83KzNGN3AwYkkrVTFGUWNQaGFHSTZGaGhrVkZ4ZjdnRVc4dEErRWRheWUzUGNYWjRwRHM3S1NDMnJhWGc0T0RnNlA2WkdiZUtBWndvSkc5eHo5Q1JqNmNZWmlsdCsvY05ROElXb1ZqWVNleFlQWk11THU1VkRuUCt5QTJOaGJQbnordjBaZzJiZHJBMU5SVWVWeGNYSXlDZ25kN0ZERU1vM0dqWk5La1NmRHk4c0xTcFV2ZmFmNjM1Y21USnpoOCtEQ21UWnYyM2gwVFVxa1VFb2tFWXJFWVlyRVllWGw1eU0zTlJVNU9qdHBYVUZEUU8yMGtWWWVpNG1KczNCS013OGZDa0oyVEEwcXBsRkw2Qnl2RDZzZkpDVW5nTks4NE9Pb0ZINE5qZ3QvSTN0NVltOUh0QllZc0IyRFA0L0dKc2JFUmVuVHRqQmxUdm9LVnlMSzJiVlFoSmlZR0J3OGV4Tnk1YytIaTRvS25UNThpSXlNRG5wNmVHdnZMNVhLRWhZWGgxMTkveGN1WEwzSG8wQ0UwYXRSSWVmNzgrZk5ZdTNhdG1vT2pJbUpqWXhFWUdLaFdJMXZCc21YTElCYUwxU0k1TkNHVHlTQ1R5ZENyVnkrVi9zdVhMNi93SmI2NmRPdldEV3ZXcktteVgxRlJrZkxCejdJczVISzVpdG8xeTdJcWpna1hGeGNRUWpCdjNqenMyYk1IUXFId25ld0VnRkdqUm1IV3JGa29LQ2pBa2lWTHdPUHg0T2ZuVnkySGtZdUxDM2J1M0tuU1ZsQlFnSnMzYjZKcjE2NUlUMCtIWEM1WE9aK1RVeFowa0phV3BuSEJZV05qVTJzT09FSUlHalF3aEllYkt6emNYUEhWeExIWXNtMG5PUmYrajFIZXkxZWRxRXpXVWQ5TWU2RytpZXN5TWNzN21aVWNtd2R1MGNEQndjRlJiOGhLam4wQllKT1pqZk5oZlczaGxxTENvcDVYcnNYb2Z6WjJJcGswY1R4RytYOEtjM096RC9vYzJyTm5EeTVkdWxTdFp6aWxGQktKQkpzM2IxWnhUQnc5ZWhTclY2OStKenYwOWZYVjFqdkZ4Y1VvS1NsUnVkYjd3TS9QVDdsNU5YZnUzQnFQMzc5L1A5YXZYMTlsdjlHalIyUHk1TW5LNCtuVHArUHUzYnNRaThXUVNDUW8wMTJzR0gxOWZUUm8wQUNHaG9hNGQrL2VCM05NbEpTSUVYWDFHZ0tDVmlNMTdURWxRQ21BeDNKSy92YzQ2ZFpCY0ZvSEhCejFpbnJ0bUJBNXRuVGxnKzhOUWo4amhIandlRHc0Tm11S0xwMDZ3cmQvUHpnNjJOZUpNUGZ5NU9ibVlzbVNKZWpkdXpkR2pod0pBTml5WlFzdVhyeUlrSkFRV0ZyK3Z4T2xvS0FBZS9ic3dkNjllNUdWbFlXMmJkdGk4ZUxGS2s0SkJicTZ1dkR4OGFtV0RRa0pDVlgybVRCaEFpWk5tbFJsdjVDUUVJMFA5U2xUcHNEZjMxL2pHSlpsc1czYk50eStmUnR6NTg1Rmt5Wk5OUFl6TVRFQlVPYVkyYmR2bjdLOXBLUUV5Y25KQ0FrSkFWQzJBM0wxNmxVQXdQcjE2M0htekJtY09QSC9LVzRoSVNFSURnNVdIaHNaR1dIeDRzV1lNMmNPZnZubEY4eWZQNy9LKzZ3S0R3OFBCQWNIWS9iczJiaDQ4U0o2OXV5SmhRc1hvcmk0R0dLeEdBOGVQSUNUa3hNaUl5UFJ1blZyR0JnWUFBQ09IRG1DVjY5ZXFjMFhFUkVCdVZ5T1hyMTZZY1NJRVJyN0FNRG5uMyt1c2IwdVJWSllXVm9pY05saWpCc3pFcUVuVHVGU1JDUzVtL1RBVGk2WC82Yk5zQW0yVHE1L1VSbjVPeTM1Vm14dDI4ckJ3Y0hCVVgyeTArNCt6UWFHMlRxNitJQXdFMHRMcGYwMmJnM21YL2puRW9ZTzlzVkFuNzR3TlRYNVlOZFhQSHVySWlrcFNibm1Lay9QbmozUnRHblRDc2VkUFhzV1I0NGN3ZURCZzVXYkcyK2lhUk1uT3pzYkFDQ1JTSkNZbUZpbGZXL081K0NnWGlFdVBqNGVhV2xwQUlDVEowL2k2NisvcnRZR1VubGtNaG5FWWpGV3JGaFJZWitBZ0FDVWxxcEtRbVZuWjhQRXhBUyt2cjdRMXRhR2pvNk95bmRkWFYzbzYrdkQwTkFRQmdZR0gzenRMWlZLY1MzbUJnNGVDY1haOCtFb0VZc0I0QkVMYkJaTEMvYzhlL2l3WnFFMEhCd2NkWUo2Nlppd2NIQngwbUtZMlFUb0RsQWJFQ0swdGJIR0YrTkdvME03VDFpSkxHdjh4L3JmNE9YTGw1Z3hZd1owZFhYeDNYZmZLZHZuekptRGE5ZXU0ZHR2djhXT0hUdVU3VXVXTEFHZno0ZVhseGZHakJrREJ3Y0hwS1NrUUM2WGc4ZmpmVkJiMDlMU0VCRVJVV1cvbEpRVWplM05talhUMkY1VVZJVC8vZTkvU0VoSXdNU0pFekZpeEFoSXBWS045YndWeU9WeWJOcTBTWGtzRm90eDU4NGQzTDkvSHdBd2QrNWM1VU04TFMwTkZoWVdLdU1MQ3d1VmpnQUYzYnAxZzVlWEYwSkRRekZod2dUY3ZIa1RMMTY4cU5DRzVPUmtsSmFXS3AwaFFGbjZTa2xKQ2NhT0hZdXRXN2ZDd2NFQllXRmh5aDJpZHUzYUtjY3VYcndZZi8zMUYvYnQyNGVJaUFqOC9QUFBhTk9tRGFLam96VTZIWTRmUDQ2MmJkdWlZY09HMkxObkQxaVdWVGwvOXV4WmJOcTBDWHYzN3RXb2xWSFg4a2tKSVhDd2I0cFowNmRnMkpCQnVCWnpBenQrMjRNSEQxTmNBRGdTQVpsZzYrUVdJUU83TnVOZXdtMXd1eHdjSEJ3YzlRVnBhbExDTVFzSGgwZyswZW5KRUJwMDUrNDkyK1NVRkp3K2R4N3paODlBSzNlM0QzTGhWNjllVld1dDh1VEpFNDN0alJvMTByalpReWxGY0hBd2podzVBazlQVDN6enpUY0FVT2xhcFR5SzlVUklTSWpLdXFFNm1KaVk0T3paczJydHg0OGZCd0MwYjk4ZVY2OWV4ZVhMbDlHOWUzZVZQbmw1ZVloN1hRenI5dTNiQUlESXlFam82dXFxYkZaVUZERUxBRUZCUVJyYmJXMXRNWHIwNkJyZHk0Y2d2NkFBcTlkdHhLbXo1NUdkblFOS1VRS0szMlF5MlpxTWgzZFN3VVZnY25EVVcrcmUyM3NGV0ZoWTZNTEF3RW9BN2ZtRXdXY0VSRTlIV3hzMjFsYVlPRzQwQmcvMCtlQXY2Ky9LNHNXTGNlL2VQWGg0ZUdEcDBxVjQ5ZW9WOHZQejhmTGxTK1RsNVNFN094dTdkKzlHcDA2ZEFBQStQajZZTm0yYXlrTXpJQ0FBaG9hR1dMZHVuY3JjSlNVbE9IMzZkTFhzZURNdFFCUG56NSt2VmlxR1RGYjl2Lzl4Y1hINDdydnZrSnViaTBhTkd1SEVpUk1RaVVUWXNtVUxKaytlakFFREJtajhOOVRTMGtKa1pLVHkyTnZiVzBWalFzSExseThSRlJXRkNSTW1xTFRuNXVhaVFZTUdhdk11V0xCQUdXcDU1TWdSM0xwMXEwTGJwVktwbW9QRXpjME5lbnA2ZVBYcWxmSnowQlMycW5DU3llVnliTnUyRGNIQndYQnljcXJ3V2xsWldZaUppVUZnWUNBQXdOTFNFcytlUFZQNWQxUHNSdkI0UEpYUFRFZEhCOGJHZGJlMlBKL0hnNDIxRld5c3JUQjA4RUNjK1BzTWZ0MzV1OWFqMU1mMkpTVWw5bnpLKzh6RzBmV2dsTklWOGxjay9hYUQyQnNBQUNBQVNVUkJWTm16K0tMYXRwbURnNE9EbzJveTc5L1BCckRmMHQ0MVNzRERLb200MVB0cTlIWEQ0WjlQSUdOR2ZZYXZKb3lGdVprWmVMejN0NXVla3BLaWRCcFVSbFdwQitWNTl1d1psaTVkaXBpWUdOaloyU0VtSmdiUjBkSDQ3cnZ2NE9mbmg3Rmp4MVlwVEs2SW1Qam1tMjlnYjI5ZjdXc0RtcDBmRW9rRVo4NmNnWVdGQmNhTUdZT3JWNjhpTEN4TXpUR1JuSnlNUllzV0Fmai9lLzdoaHg4QUFDS1JDSDUrRlZYS3JOdFFTbEZVWEl6bzZ6ZXhlR2tBc3A0L0IwQkxLVVV5WkppVG1uenJMQUMycW5rNE9EanFOblhlTVdIbTZHaWdUM1Y2Z1VjSGdtSW9JYVJCZ3dhR2FPL1pCcjE2ZEVXUGJsMWhhbEozWDhUSzA3Tm5Ueng5K2hSOFBoOENnUURObWpXRHNiRXhqSXlNMEtCQkF4dy9mbHpscGJWUG56NXFudnljbkJ5VmRBOEYrdnI2R0Q5K2ZMWHNxT3dGWE1HN3BuS1VwN0N3RUwvKytpdENRa0xnNk9pSWpSczNZc09HRFVoTVRFVHIxcTNSb2tVTExGKytISHYyN01IMDZkUFZIclRWZ1ZLSzVjdVhnMUtLSGoxNklDRWhBU1ltSmlndUxrWmtaQ1RjM2QzVnhpaFNSUUJnOCtiTmxjNGZHQmlvVWZ3eU5UVlYrZk9zV2JNUUV4TlQ0UndUSjA1VU9pNysrT01QdEcvZkhwOTg4b2xhdjVDUUVGQktWY0pMeDQ0ZHF6R2lZOWl3WVNySGZmcjB3WTgvL2xqcHZkUVZlRHdlZlB2M1E1ZE9IZkRQcFVpY0Q3K0lLOWRpZFBKZXZoeXRSYWtmak1sQkcyTzMwQUpaMGJuYzVPVDgycmFYZzRPRGc2TnFuaVRIWndBWWFlM2NzaGVQOGliSjVhelA3My84cFhQbGFqU0crQTdBcDBNR3FqeC8zNFYzVGVVb0Q4dXlPSHIwS05hdlh3K0JRSUJmZnZrRkdSa1orUG5ubjlHd1lVTU1HalFJZS9ic3dhRkRoekJod2dRTUh6NGNXbHFhUzg0ckhCTnQyN2FGalkxTnpXL3NEY0xEdzFGWVdJamh3NGZEMDlNVFptWm1pSWlJd011WEwxVkV3ajA5UFpXcHJaczJiY0xPblR2eDk5OS9LL3ZVTkhxalBMbTV1WWlLaXFyUkdGTlRVemc2T3I3MU5ZR3lUWjJJeUtzSTJYOFFseTVIUVNLUnNDQWtIc0J1V2FIczk0eU1PN252ZEFFT0RvNDZRNTExVEloRUloMitudkZuSU13a0VEaUJ3bERBNXhPL3dRUHgyYkNoc0c5cUIvMWFMdmxaVS96OC9DcjFWcmRzMlJLcHFhbXdzN01EVUtZRlViNHF4KzNidC9Ia3lSUDQrdm9pTFMxTitaS2NtNXVMdG0zYklpa3BxVnAyZE92V0RmZnYzOGV6Wjg4QWFIYUFKQ1VsSVRRMHRNcTVGS0dDbXBESlpBZ05EY1htelp1Umw1ZUhVYU5HWWNhTUdTcTdBWmFXbGxpMWFoVmlZbUt3YXRVcXpKMDdWeGsycVNpeGRmMzZkUlhsYmJGWWpQVDBkSnc4ZVJKQTJZUHZ0OTkrUTNSME5PYk1tUU1MQ3d0MDdkcFYyVjlmWHg4alJvd0FVQmFOVU42NTBLWk5HNlVESUNVbEJRVUZCWEJ6ZTd1UTA4bVRKeXV2OCtibk1IUG1USXdkTzFiRlFXSmtaSVNqUjQrcTlGV0ltMnBpK1BEaGxZWlJLblpKNmh2R1JrWVk0dHNmZlh2M1FITEtJeHc0ZEF6N0RoN1drOHBrWXhpUUlRWjgzV1REWmk3YmlsN0tRMTY4U0N5c2JYczVPRGc0T0txRWZYejM5bG1ScU1VTm5qNnZCMHZKMnFRSHlWWnJObXhHMktuVG1EZHJPanAxYVBmT2thNDVPVG5WV3F0a1pXVlZlajRtSmdhclY2L0dnd2NQMEw1OWV5eGJ0Z3htWm1aS2ZTdGRYVjNNbkRrVGZuNStXTDE2TmRhdVhZc0RCdzVnNGNLRjZOaXhvOXA4aW8yRTl5VitxVWpqNk51M0x4aUdRWjgrZlJBU0VvSlRwMDVwWEhjQVpjNk1pbEJFNW1wQ1hLYlhvRVpjWEJ4bXpKaFJBNnZMTnVSV3JseFpvekhsU2MvSXhQcE5XL0RQcFVqazV1VUJnSXdDVzZoTXZ1N3hnNFEwQUZXSEFITndjTlFiNnFCam9yWEF4a2sya0FDQmhCQW5obUZnYk5RQTdkdDZZdjdzR2JDMkV0VzJnZS9FdUhIajhPREJBNDNuakl5TWxLS05iZHUyeFk0ZE83Qno1MDdsTGp2THNqQTJOa2EvZnYxQUNGRjZ3STJNakNvVWtOVEVtdzlSVFhvY1Y2OWVWZVlwVm9hbWtxQVNpUVNob2FIWXZYczNNak16NGV6c2pLQ2dJTFJ1M2JyQ2VUdzlQUkVTRW9LLy92b0xXN1pzZ2IrL1A4YU1HWU9KRXlkaXo1NDl1SHo1c2tyL21KZ1laWFJDejU0OUlSS0owTGx6WjR3YU5Rb0E4TnR2dnlrcmk5amIyeXMxSnRMUzB2RExMNzhBS0h2NExscTBTT21ZK1BISEg1R1Nrb0k5ZS9hbzZWUlVoOHJTTXhRcEZ1M2F0VU5xYWlyMDlmVmhabWFtMW0vSGpoMFZMZ3JrY3JtYUlGVjUzdFNocUcvbzZ1ckN0V1VMdUxac2dhbVRKK0xuMWV0SjVKVnJocmw1TDF1eGhOMm1aOGJNMHpWMSs4WklDRHRDU0VPVTVaR1dVa3BsQUtRQXBPVi9aaGhHcmUzMXNiTHQ5YzlTQUZLNVhDN1QwdEtTQXBDeUxDdWxsRW9sRW9sTUxCWkxNekl5U3FwekQ0UVE5dlYzVGlPRGc0UGpQOC9yM2V4REppYjJadzAvMFZzcGtaUU9UYmlUYVBMVjlGbkUvMU0vVFAxcUFzeE1UZC9hUVpHUmthR1cycXFKaWxKWUwxKytqSjA3ZCtMV3JWc3dNelBENHNXTE1Yanc0QXFyaVloRUlxeGR1eGFSa1pFSURBekVqQmt6MExOblQ4eWJOdzhOR3paVTlzdk5MZHZFLy9QUFAydDBQMjNhdEZGYkt6MS8vaHpYcmwyRHZiMjlNaTNFeDhjSElTRWhPSDc4dUViSFJFSkNBaDQ5ZWdTZ2JLT3BSWXNXS3VrbkFRRUJGZHBRWGdPdFBCMDZkTURDaFFzUkZCU0U1T1JrL1BycnJ4VitUb3AwMUpxc1RSVlFTbEZZVklTcjBkZnhmY0JQZUpyMURLQlVRb0U0cVl5ZC9TUTU0VXFOSitYZzRLZ1gxRG5IaEZWVHFTTUJzNW9RMkFLQVJlUEdtREhsQ3d3YTJCOWExUlFkcXN1SXhXSTRPenZqeXkrL1ZHay9jT0FBYnQ2OHFUemV1SEVqYnQyNmhieThQRkJLUVFpQnZyNCtYRjFkbGNLR3ZyNitBTXJTRUtxelkxQWVSUmlpSm54OWZkRzJiVnVWYUkyS2lJbUp3Wmt6WjFRVW1KOC9mNDcxNjlmRHhNUUVLMWFzUUo4K2ZhcFZNb3pINCtIenp6OUg5KzdkbGFrZFhsNWVDQWdJVUhHQVJFVkZZZG15WmRpOWV6Y2FObXdJb1ZBSVFnZ2lJeU0xNm13OGYvNGNob2FHNk5DaEE5cTFhNGZJeUVnVUZCU29wWXo4OE1NUEdERmlCT2JPbll0ZHUzWnBGSldzak56Y1hBd2NPRkN0L2RLbFMyalVxSkV5UWlVb0tBZ2xKU1g0N2JmZlZQbzllUEFBKy9idGc2K3ZyOFovejBPSERsVVlUYUZBSktyZmpqc0ZqUnMyeE0rQnkzRHk5Rm1zMjdBVmFlbnBJQ0ROQ0xBVkJMa013N3hiYkdnMUVRcUZNRFEwVkVtNW9aUVdvNndrV1NuS0hDTlNRb2lVRUZKS0tiV3JyVEt0SEJ3Y0hIV1YzTnprL054Y1RMZHhkTnRMQ0IxWFdscnF0eWRrbi82RjhFc1lOV0lZL0FZTnhDZm02czc2eXVqWXNTTmF0V3BWWVhXcThqeDc5Z3pidDI5WGNSNlVscFppNDhhTnlNek14TlNwVXpGcTFLaHFQL2M3ZGVxRUF3Y080SmRmZnNIQmd3ZlJ2bjE3REIwNlZIbWV6K2REVzFzYnUzZnZydmI5aU1WaTZPcnFxamttd3NMQ1FDbFZFYXgwZG5hR2pZME5rcEtTOE9EQkF6WEJjWVV3dGxnc3h2TGx5MkZ1YnE2aWtkV2pSNDhLN2RDa2NTR1h5MkZnWUFBckt5c01IRGdRMzM3N0xaNCtmYW9VK1g2VDFhdFhnOC9uNDlOUFA2M1d2U3VRU3FVNEgzNEordzRkUVVSa0ZPUnlsZ1hJRGNyUzM2UVE3ODlNdnA5ZG93azVPRGpxRlhYT01jR1Q1eWRUeHVCLzRERS9FRUthdk1qT3hpK2JmOFdOMkZ1WU9YVVNMQnFycXlmWE54UTc1K1VwcnlxZG1KaUkrZlBuNDZlZmZrS3ZYcjFVK3QyOWV4ZjI5dllxRDQ2Q2dnSllXMXNyQlk0VUxGeTRFRlpXVnBnK2ZicEsrNVFwVTFCVXBLb3BlTzNhTlR4OCtCQUEwTGh4WTZTbnAxYzdGOUhPemc1NzkrNVZqdTNSb3dlQ2c0UFJyRm16Q3F1akRCMDZ0TUlIbzBna3dyWnQyNUNTa3FLTVpzakt5c0syYmR1d1lNRUNaZlNEc2JHeE11b2dPVGtaMzM3N3JkSkpVUjZwVklvbVRacWdRNGNPbGQ1SG8wYU5zSHo1Y3N5YU5Rc3JWcXpBOHVYTHEzWC9DbGlXVlM0QzdPM3Q4ZXJWSzB5Wk1nV1VVdGphMnVMaHc0ZTRlZk1tb3FPanNYWHJWclh4Q1FrSmFONjhPWVlNR2FMUk1URjY5R2hNbkRpeHd1dC8vZlhYTmJLM0x2TWlPd2ZyTjIxRnhPVXJlUEU2VjVkU21ncEtmd1lsVGdEdVVrcDVBSGdBbU5mZlZZNEpJVHhLcWVJN296aCtmWTU1WXp3ZkFGUEpHRDU1L1l0RkNORUZvSlEzTC8vNzl2cG5LYVUwOHdOL1JCd2NIQnoxRFdsYTBxMXdNMGZINjdwVWVKd2hDSHp5OUtuRCtrMWJFUnAyQ3RPbmZBbHZyMTZWbHBwTVRVMVYwVGxnR0taR2E1V29xQ2hFUlVXQngrUEIzOThmSzFldWhJR0JnWXBPUTNuYXRHbURSWXNXYVJUUTF0UFR3NkpGaXpCczJEQTFnY3Z2dnZ1dXdzZ0RUZHk3ZHcralJvMVNxeUFHbERrbUFQVktHdDdlM3RpMmJSdU9IeitPT1hQbUtOdFRVbEp3K3ZScERCMDZGQWNQSGtSQVFBRG16Sm1ER1RObVZKckNVUmxGUlVYS2lJdnUzYnZEek13TTI3WnQwK2lZaUkyTlJVUkVCUHo4L0dCdWJsN3RhMlJtWlNId3A5V0l1aHFOVi9uNVpkVTJnSlZpWUZmVy9mZzBjTlc2T0RnK2V1cWNZeUkxTlZVTUlFUWtFaDNoNjVtT0ZZdkZNekl5bjlydU8zaEU1L0RSNDJURThLSDRmSVEvckVTVzBOWVcxcmE1YjhVLy8veWo5bkNReVdUUWU2MlpJWkZJa0pXVnBSSWxjUGZ1WFd6YnRnMFJFUkdZTkdrU3Z2cnFLNVh4ang0OXdxcFZxMVRhMHRQVGtadWJxOWF1RUdVcXo5V3JWM0hxMUtsSzdjN096b1pRS05UNDRGVGc2ZW1KSGoxNndOblpHUUF3YU5BZ1phU0FKalM5L0RkczJCREhqaDFURVg5ODh1UUp3c1BETVcvZVBHVWJ5N0tReVdRcUw0YWJObTJDaDRlSHlueUJnWUZJU0VpbzlONFVkT25TQmNPR0RjUHAwNmVSbFpXbHNZeFlWVmhiVzhQUjBWSGxjM1owZE1TQkF3Y1FHQmlJWHIxNndkUFRVMjJjbDVjWFhGeGNLa3pseU0zTlJYSnljb1hYTFNtcFZyWkJuVVVpa1NEOVNTYjI3aitFM1NIN0lKVktLUWdwQWFWUFFPbkd3aHpKcnV6c3BBSkhSMGNEUHA4dmtNdmxSRWRIaDVITDVVUW1rekZ5dVp6UjF0WW1jcm1jWVZtV2FHbHBNWEs1bktHVUVqNmZ6N0FzUzFpV1pmaDhQaU9YeXduTHN1WFBNWlJTd3VQeEdFb3BvWlF5RE1Nd2xGTENzaXp6dWgwQStKUlNJY3V5ZkFBQ0FBSkNpT0QxejN4Q2lJQVFraU9YeTZ0WElvZURnNFBqUDBaMlVsSUJnSU1XRnExUENnMmx5OFhpMG5GM2srNGJmejF2RWVQbk93QlRKMDJFeU5KQ1kzckhvMGVQcW94Q3lNL1BoMVFxclZUZlFTZ1V3dC9mSDFaV1ZnQ0FaY3VXVmJvR2VuTWRwZURnd1lNMXJycWhpWUtDQWdCUVcxL0Z4OGNqTFMwTldscGFha0xqTDErK0JBQ2NPblVLTTJmT1ZHNEVyVm16QnJhMnRtamZ2ajBPSGp3SU96czdyRisvSG52MzdsVnVhbWxLdzYyTThvNEpvVkNJaVJNbklpZ29DQ2RQbm9TUGo0K3luMFFpd1U4Ly9RUjlmWDFNbXphdHlua3BwY2d2S01ESnY4OWk1Ym9OeU10N1dmYmNCNDBuckd6eW8vdDNxbFpyNStEZytHaW9jNDRKQldVNTNSbGJtelJwOHBkY3k3QS9vZkNWeVdRK2UvN2FieEQyOXhsMDc5SUpQYnQzUmNmMjdXQnNwTzdKcnN1MGFkTUdzMmJOVW1uYnZYczNybHhSVFp0aldSYmg0ZUhZdjM4L29xT2owYUJCQTB5ZE9oWCsvdjVxYzFwWVdLZ3BUbWRrWktCeDQ4WnE3ZmZ1M1ZNYi8vWFhYeXQzM0FzTEMzSHMyREgwN2R0WFJRZWhaOCtlNk42OWU0MTJBU1FTQ1J3Y0hKUnBKMVVSR2hxcUluU3BRUEhRTHI5ck1XalFJQUNBalkwTmZ2NzU1MnJiVkJXelpzM0N4SWtUYStUcEw4K1NKVXVncmEydGt0UGF1blZyYk4yNkZYdytINHNYTHdiTHNtcTdRZ1lHQmpBd01LalFpWExpeElsS0YwNHN5eW9GUStzVHIvTHpjZVZhREM3OGN3bmhseTRqSnljWEZMU1lnSnlVeTluakVOUGpqeDhuNUNuNko1VXRhams0T0RnNDZqR1ptVGVLa1lrRk5rNHREeFB3dnBETFpNTU9IRG1tZnlVNkJvTUg5c2VuUTN4aEpiSlUyWHpvMGFPSFNyVGwvdjM3NGVIaG9aTEtNSC8rZk55L2Z4L0hqaDJydGkxU3FSUkNvYkRhNG82M2J0M0N5Wk1uVmNxUVJrZEgxL2lGSHdEYzNkMVJXRmltNjJ4b2FLaHlUaUY2V1ZwYVdtRUpkMFcxaks1ZHUrTENoUXU0Y3VXS1duVXVWMWRYdUxxNktxTkxOQWwyVmtSaFlTRUtDd3RWU3BINytmbmh4SWtUK09tbm45Q3laVXRZVzFzREFINzY2U2NrSnljaklDQ2d3aWdVNWJ4RlJUZ2ZmZ21Iamh6RDFaZ2JpckxyMTBEWnJVVTVza09jMkRVSHgzK1BPdXVZVUpDU2t2SUtRSWh4a3lZbjlBVzZ6UmpLK3pvM0w4L3ZTT2dKM1hQaEY5R3NhVk9NL2Z3eitQVDFlbWQxNTM4TGZYMTl0ZkpKNWYvZ0s1Z3padzVLU2twZ1pXV0ZPWFBtd00vUFQ2a3Y4U1k2T2pyS2FoNEt0TFcxWVdCZ29OWmVVWGtyQmVIaDRWaXpaZzFhdFdxbEp0RDQ1TWtUalRvT0FOQ2lSUXVOR2dmVzF0YlZ6ak9NaTR2VDZKakl6TXlFdHJhMlN2NW5VRkFRVEUxTmE2d0ZVUlZ2WGdjbzJ5Mm9MTHkwUEw2K3ZyQzJ0a1pCUVlGU1lPcnMyYk1BeWtJZ0RRME5NV25TSkhoN2U5ZklyZ2tUSmxTNkEvR21ia2xkUnk2WDQrejVjT3phRTRLa0I4bkl6eThvQzkya05GUkdwV3Y0cFZyM0g2Zkd2d0lYdnNuQndjSHhzY0ttM2JzZFplYm9tS0F0Rit6bTg1bFY2UmxQV20wSjNrbk9oMS9FNUMvSFk2Q1A1bWRsWm1ZbWdvS0NNR3ZXTERXTmhlTGk0Z3JYS2hZV0ZuQnhjVkZyMTlIUnFmWmFoY2ZqS1N1REtmanV1KzgwbHZXdWl0OSsrdzE1WlJVblZEWmZKQklKenB3NUF6NmZqOU9uVDJ0ODBkKzdkeTlXcmx5SjQ4ZVBvMnZYcnJDMnRrYUhEaDNRcDArZlNxdHl2S2x4Vlo0MzAzL3YzNzhQQUhCd2NGQzI4Zmw4QkFZR0txdXRiZHUyRGZ2MzcwZG9hQ2crL2ZSVDlPdlhyOUo3ZnBLWmlZQ2cxWWlNdW9iQ29pSlEwRnhLc1VMT1ltL0cvZmluQU9xM21qY0hCOGRiVWVjZEV3cnlVbEplNVFIWEFZeTJhdW9heEJPUWJ3dnlDN3Jjakx2VjhHYmNMY0V2bTdkaDJxUXYwYzZ6TlQ0eE42dlRUb3FxVWprVXVMdTc0L1BQUDBlN2R1MlVPd2EvL2ZZYkxDd3MwS2RQSDJVL1BwK1AyN2R2WTlpd1lTcmo4L1B6a1pTVXBGWjN1cmk0dU5MUDU5aXhZMmpVcUpFeUhhTThzYkd4RlpZSS9lYWJiejZZK0dKYVdockVZakZPbkRpaC9KeWFOMit1cko2aFNIR1lObTFhaFJvVE5lSFVxVk9Jam82R25wNGVTa3RMY2VIQ2hTckROZlgxOWJGZ3dRTDA3dDBicHFhbWtNbGtzTFcxeGZyMTY3Ri8vMzZJUkNLRWhvWml4SWdSdUhmdkhucjM3bDBqbTU0K2ZZcHIxNjVWZUw2Z29FQmpwWSs2aEZ3dXg0dnNITnlJamNPbXJkdHg3LzREb0V5VDRUa0Z1U0tUSS9ESmcxdTN3RGtqT0RnNE9QNHp2RTd2K01mRTNyNm5BVjkzaVZ3bUg1ZDQ3Nzd4MS9NVzhRNGRDY1hpUmZOaGEyMmxvbHVsMEdKNlU0c0xLSXNpcUVnbnFtL2Z2aG9kRSsvSzl1M2JGYnYrTmFKeDQ4YUlqbzRHQUJYblEzaDRPQW9MQzlHNWMrY0tvdys4dmIyeGR1MWFYTHAwQ2E5ZXZZSzl2VDFXckZoUjVUVXJ1LzgzMTRlSmlZa0ExQ3VQaVVRaWJOaXdBVk9uVHNYdzRjTlJWRlNFUG4zNllNR0NCUnJucFpUaTVhdFhPSGI4SkZhdTI0amk0bUlLUW9vcGFLeE1McHYraEV2YjRPRDR6MU52SEJQbFNYOFlmeHZBU0N1SEZwNE00UTlrQ0lZOFRFbHRPZi9iNytEU3dobTllblJEbjk0OTBkVE90dHE3M1A4bTFVM2xHRGR1SE5xMGFhUFNGaGtacWF4aExaUEpVRnBhaWlsVHBtREtsQ2xxMTVreFl3WnNiR3hVZEJuS1UxeGNES0ZRcVBJUWlveU1SR3hzTEFEZ3lKRWpHREpraU1xWUFRTUcxQ2lWNDMxeDY5WXQyTnZiWStYS2xScFRXUlNNR3pjT05qWTJLbTFIang1VjdrWW9PSGZ1SElDeUd1aWFLQzR1VmhHZ05EYzNyMVJja2xLS216ZHZRbGRYRjhlUEgwZE9UZzV5Y25LUW01c0xZMk5qekpzM0Q5N2UzaGcrZkRqOC9QekFzaXpzN2UyUmtwSlM1YjByT0h2MmJLVTdJQktKUkMwNnBxNUFLY1dqdE1jNGMrNEN6bDM0Qi9HM0V5R1R5VUFwdlVkQURrTkdqNmNsMzdwYTIzWnljSEJ3Y05RZXVjbkorYm5BZk50bTduK0NSeWRUd1A5UzVCV2pjVjlPaFcvL2ZoZzZlQ0NhTnJGRFhsNmVzaFRubGkxYnNIejVjcFZOQ1pGSVZLTlVqdmZCdTJ6TUtDSXR5a2RNS05JNEtvdXVOREl5UXBjdVhSQWVIbzYvLy80Yi92NythdWtnNzhyZmYvOE5lM3Q3amM0UlBwOFBNek16cEtlbkF5aUxrSlhKWkdyT2paS1NFcHc2Y3g1LzdUK0l1UGpia012bE1nQ1hLSlh2U0pPVkhFSnljczF6WURnNE9ENDY2cVZqUWtINi9Uc3hRUE5iamUzb0RpMkJ3SXNDMzhUZVNtaHlPL0V1Mlhmd0tIcDA2NHl2Sm95RnBVWGoyalpWQlUycEhFWkdSc3FIcXVLN3BycmJtWm1aU3VIRU0yZk9JREF3c01MclNDUVNKQ1FrVkJqT0NKU1ZKVldJUmVibDVXSEZpaFZvMDZZTjJyUnBnNENBQUdSbFpXSDgrUEh2bEM1UlhGeXNmR2hWcCsrYnBLU2tJQ3NyQ3hzM2JzU0JBd2V3WThjT3RUNUdSa1lZUG53NGZIeDgxQllIaG9hR0t1R1ZZV0ZoQ0FnSWdJMk5EWGJzMklIR2pSdXJhV0FNR1RJRS9mcjFVMnBCNk9ycW9qSUlJZmpoaHgrZ3BhVUZNek16bUptWndjVEVCRTJhTkVHL2Z2MWdhV2tKb0t5MDYrTEZpMUZhV2dvWEZ4ZUVoWVZWcTVRcUFJd1pNNlplcG5JOGVmb1VPMy83RStmQy8wRlcxak9VU3FVVUlPbVVaWU1JdzV4OHhKUm1Jam14dExidDVPQ29qeFFWRmVIcDA2ZXd0TFNzTU5WUEUyZlBuc1hMbHkvVkl1M2VKN201dVhqdzRBRWNIUjJyekRldkRnckhiR1dsRGprK0RsSWZ4TVdabXplZnAyTXMrSVBIMEo4eW4yWjFDdDYxRzZmUFhjQVg0MGJqeXVXTEVBcUZXTEprQ1JZdlhvemk0bUlzWExoUXBiUnpUV0ZadHRwcmxUYzNPOTRGc1ZpTUsxZXV3TXJLQ2tKaG1hajdpeGN2Y08zYU5XaHJhNnVWTm4rVFFZTUdJVHc4SE1lUEg2OTA0Nlk4Q3VGTVRaVFh6WGp3NEFIdTNyMnJVdlVEQUI0L2ZvenQyN2ZqNU1tVEVBcUZtRFZyRnE1ZHU0YnQyN2ZqNk5HajhQZjNoNit2TDB4TlRaRnc1eTVXcjkrSTJMaDRGQllWQVpTK1lvRWZHSW44ajlSSHQ1K0RpNURrNE9CNFRiMTJUSlNSV1ByMEVkSUFiRGMzYjc1WHo0US9XaXFUZlptUmtXRy8rOCs5K2djT0h5UEQvUVpoK0tkRFlDMnloSjZlWHJWZkJEODB6NTgveDVNblQ4Q3lMSzVkdTZhc3I2MzR2bS9mUHFYb0l3RGN1WE1IV1ZsWmNIWjJobHd1UjY5ZXZUU0dNQ3FZTm0wYWJHeHNLZ3lyVThDeUxBb0tDakI3OW13VUZoWmkyYkpsYU5pd0ljUmlNWGJzMklHREJ3K2lZOGVPa0Vna2VQejRNVTZjT0tIeUdjcGtNc2psY3VYMzRjT0hxMFNxWEx4NHNVTFJKazI4S1RwNTRNQUJhR2xwd2NQREErN3U3bGk2ZENuT256K1A2ZE9ubzFPblRyQ3dzRUNEQmczZzd1Nk94TVJFSkNZbWdsSUt1VndPbG1XVnR1M2Z2eDlPVGs1WXRtd1pQRDA5c1dIREJxeGJ0dzdMbGkzRG4zLytpVTZkT3FGaHc0WVFDb1hnOC9uZzgvbmc4WGpnOC9tUVNxVW9MUzJGUkNLQlJDSkJhV2twT25ic3FLTFhVVlZWRXdXalI0K0dscFlXRGg4K2pBc1hMbFFxUWhVYkc0dkN3a0tVbHBZaUl5TkRwYXpzbTd4NjlRcVVVa1JFUk1ET3p1NkRwZFZVQmFVVVJjWEZ5TXpNd29IRFI3SDM0R0VVRmhaUlFsQkVLUjZ5bE80cWxCZnR5azFPenE4VkF6azRQaUtpbzZNeGI5NDhiTnUyVFMzQ3JxcHg2ZW5wS280SnVWeXU4bEpTRVJXVmdYNlRtemR2WXVIQ2hkaXdZVU9OeFBZcVlzT0dEUUE0eDhSL2hSY3ZFZ3Z4QXBmUnZIbFBHNVkvajhybzFJY3BqeG9IQkFZeTJueUMrUXNXb252MzdnZ0lDRUJBUUFCOGZYM1J2bjE3UEg3OEdFVkZSV3ByRmJsY3Jsd1BTS1ZTOU96WlU3bmVBc29pS0FjUEh2ekI3dWZnd1lPNGUvY3U5UFgxb2F1ckM0RkFnSktTRXZ6enp6L0l5TWpBNU1tVGxYM056YzF4L2ZyMWFzM2JwVXNYM0xoeG8wYTJWTFoyVkVBcFJWQlFFTFMxdGVIajQ0UEN3a0pFUlVVaE5EUVVWNjllQmFVVTNidDN4K3pac3lFU2lUQjY5R2ljT1hNR216ZHZ4cVpObTdCcDB5WTBhdHdZVDdKZW9GaGNDaWxMaThEaXJKaElabWZkdTVkYUk0TTVPRGorRTN3RWpvbi81OFdMeE1JWEw3QkZKR3F4ajYvUCtBTE13SklTY2UvZElmc01qNThxcStUUnQzZFBkTzdZSHJxNjFkOVorbkQydnNBUFAvd0FRZ2hNVFUyVjZSaU5HemZHeElrVHNXL2ZQcFVYZW9YbmZPREFnZGkxYXhlMmJObFM1VFZpWTJOeDlPalJTdnVzV0xFQ3djSEJlUHIwS2RhdVhhc3NrVGxqeGd6MDd0MGJSNDhleGMyYk44SG44eEViRzZ0TTlkQ0VwNmNuUHZ2c001VzJUcDA2VmF0c0ZGQlc3bE1odEtSQVYxY1hQajQreXFpTm9LQWdYTHQyRGNlT0hVTkVSQVN5c3JJZ2xVcXJuTnZGeFFXK3ZyNW8wYUlGZ29LQ0lCQUlNSC8rZkhUdDJoVkhqaHpCK2ZQbmtadWJDNGxFb2pGYXBUdzhIZzhEQmd4UUttbFhsK3pzYkN4ZHVoUkEyZUxleWNrSmt5Wk5xckIvVUZBUUhqeDRBS0FzUXViTW1UTlZYaU0yTmhiVHAwL0grUEhqYTJUYiswQWlrZUJ5MUZXY1BoZU84SXNSeU1uTkJTZ3RBRWc0eTlKalloa05lL1l3WGwzZGxJT0RvMElvcGRpN2R5Kzh2THhxcENQejVNa1RSRVZGVlRzcVl0aXdZVWhMUzZ1eTM2RkRoK3BsQlNDT2VrcGlZbWthOEtPZFE0c1Rla0xCYmlHZnVCYVhzZ2hhdHduSnFlbjRiSmdmRGh3NGdHUEhqaW0xRmw2OWVsVnAycW1Pam81YXFxcXhzVEUyYmRwVUxaUEN3OE1SSEJ4Y285c29MUzFGV0ZpWW1nN0ZKNTk4Z2pGanhyejNaemFQeDFPV0IzMlRQWHYyVkRoT3NSYk56TXpFN2R1M01YMzZkQWdFQWd3ZVBCaDVlWGxnR0FZOWUvYkU2TkdqMWJRcSt2VHBnL1lkT21EMW1uVTRlK1lNbm1abW9teWJpc1pBVHRmSWluT1BaV1ZrMU8vYTVod2NIQitNdWhFNjhJRm8yTkJWVDB0ZmFzY1RDTDRsaEF3RmlKYXVyZzVFRmhhWU52bEw5TzNkbzhvS0ZmOFZRa05EWVdkblZ5MUJLRVZrQktWVTVRc29xL2hSL2tGWVdsb0tobUdxdmNPbWllenNiQlFXRmxhNkVDNHRMVlh1aHJBc3EyWVhVRlo3VzFkWEZ6S1pyRXA3S0tVb0xTMkZWQ3BWNWt2eWVEemx2ZkI0dkhlS3ZHRlpGb1NRT2hPOTg2NUlwVktjRDcrRTladTJJdU5KSm9xS2kwRXA1QlQwR0dUU2dHSXRQSGlSeUpYKzR2anZZT3ZvNmcyRytjdmMxTlJvMjRZMThIQjNmZXU1TWpNejRlL3ZEeHNiR3dRSEI2dWtiSVNIaDJ1TW1DZ3VMc2E0Y2VPUWtwS0NuVHQzd3RWVjlmcUJnWUZJVDAvSDFxMWJsVzNSMGRFb0tpcXEwcDUyN2RwVm1kNEdsR241TEZ5NHNNcS9kUzR1THRpNWMyZVY4L241K1FFQURoOCtYR1hmdHlIeGJoSW16WmlOakNlWllyQmtST3I5dU1xOStoei9PczJiTjIvSDhMV0dGa2xwQjRCMDV2RjRhTnlvSVVhUDlNZm9rZjdRZnAwS0FhRFNOUUdQeDFOSlVaWEpaR0JaOWw5YkV5cnNVcXdyNmlyWHIxK0hoNGNIZUR3ZUlpSWk4T1RKRTNoNWVjSFUxRlJqLzloYjhWaTVkZ1BpYjk5QmNYRUpDR2llRmcvL3g5NmRoMFZWOXY4RGY5L25uQmwyUlJCUlFVRkJRUkJrMGJKY003ZGNVc3ZTOWl3cnM2OCtMWll0Vms5WjF2TzBMN2JZYW1WYUxybGtMbW1tUG1hbXNndUNvQ0NJSUtDeXc4eWNjLy8rVVB4cGJxVENzTHhmMTlVVmM4NDlNKy9KR005ODVyN3Z6M2ZIS3VVci9GS0NpQzZtU2MyWStMdjgvSVJ5NUNNSndPMStnVDBpRlpOOHZMeTg0cnJVNU45dmh3QUFJQUJKUkVGVWZSbHRIMzN5R2JWN2FBZ2VuandKVVJIaDhQRDBnTmFBTzNuVXRiL3ZzWEFoTmNzY2F1TksvQ1ZmczJmRGxYcWUybVFYUXNEQndlSFVlczhyclNGZmlOU1dydXM0ZXZRWUVwTDI0T1BQdnF6WjBNb0FSRDRnTit0U2Z5czdOYWwyYzFHSjZMemF0MitQT1hQbTRMSEhIc016enp5RHQ5NTY2NEtkbFd3Mkc1NTk5bGxrWkdSZzVzeVpwNG9TKy9mdlB6VURLeWNuQjBlUEhqMjFCMUZFUkFTdXV1cXFPc2wvMjIyM1hiQXprb2VIeDZtZmh3d1pjczY5aG9BVGEvRUJuTlhWNm5SYnRteHAwRjI1NlBJa0p5ZnZBTEFEZ1BEckd2NndCR1ptNStUNnZQN211K3FXLzIzSDB6UCtoUzRCbldFMm0wOTlvVkFibC9QbHlhWDRKOW5zNmZSaVo3OSsvYzQ1eGpBa2lvNFdZZjZDUmZoeS9nSlVWbFpLQVZFcWdkK05Tc3VVdlZrcGgrc3JMeEUxYmsyNk1IRzZyUFQ0V0FDVC9JTERlZ21vb3cwcHh5WWtKZ1U5OHRpVFNuUmtCQVpmTndDREJ2WkhZRUREN0dwQTFKQWN5TXpDeHQrM1lPT216ZGl4Y3pla2xBYUFkRWdzTjZSY2RUQk4yd0hFWDN4OURSSFZTcjkrL1RCMTZsVE1uVHNYYjd6eEJwNSsrdWx6ampNTUF5Kzg4QUsyYnQySysrKy9IN2ZlZXV1cGMxdTNic1c4ZWZNQW5KaGxCdUJVUzhWWFhubmxqUFgyVjlJMTExeFQ2ejBtN3J6enp2TXV6VnU0Y0NHQUU0V084MmtLUlYrcUZabVZsdkJ4eDhEUTN4Vk51Y3VReXFSdDIvLzB2djNlUFJnejZnWk1HRDhPd1VGZG9mTC9oenBWVUZpSU5lczJZUEd5RmRpVHNoY0FyQkpZSndVK3liS1diVUFXdTIwUVVlMDFtOExFU2Jhc3ZZbmJBZnpsMTYzYkJ4TGFhR25nK1YweHNiNXhDWW1ZOTlWOERCczhDRlB1bndSZjMvWk5acG85MFpXU2V6Z1BuMzA1SHordldZL2lrcEthbHA5SHBJSFpPdkJUVGxwOEhvQUxiOUJCUkpkazBxUkppSTJOeGVMRml6Rml4SWl6bG1jQXdMeDU4N0J1M1RyY2VlZWRtRHAxNmhubjdybm5IdHh6enowQWdCRWpScUJqeDQ1bkxPVzRWSVdGaFVoSlNUbnJlTTJ4cEtTa2MrN2I0K0xpZ3Fpb3FMTXluczh2di93Q0FKZzhlZkxseEtXbVF4NU0zNU9Nd01CLys4SGxSNkhKMmFXbHBjTVdMRnFzL2I1MUcyNjc1V1k4TU9sdWFGckRuNW5RR01VbkpHTE9HKzhnSVNrWjFkWFZrRUNHbFBvTFZxTjZmVzVhV3FHOTh4RlI0OVBjQ2hNMTlLeVVsTU1BNWdHQjgvMjd1a3kxd25yWDBhTkh1eXo4Y2FucjZqWHJNV0g4T053OGRqUjhmTnJEMmNtSlJRcHF0aW9xSzVHYmV4akxWLzJDQllzV283aWtCQktvZ0VRNnBQdytNN1g4WFlEZmloRFZ0WnEyeE1uSnllY3NTZ0RBSFhmY2dWYXRXbDJ3YmVEKy9mdVJuNStQamgwN25qcTJjK2RPSEQ1Yyt4blhJMGVPUERVVlBTNHVEak5uemp6djJFOC8vZlNjeHp0MzdvekZpeGZYK2ptSnppazl2VG9MaUFVd3JtT1hzUHRVVlptVmszT283UnZ2dksrdFdyMEdyL3o3T1lSMkM2NnpwWm5OaVdFWXlNcy9naS9uZjRjdnYxa0FLYVVVRUNVR2pGOTFvK3JSbkxTMFEvYk9TRVNOVjNNdFRKd212VG96RGUrMDZkVDllMGV6Nks5QUdWOWNXanIwczYrK2NWKzZmQld1N1gwVmhnKzlIZ1A3OVcwUW5UeUk2a3RsWlNXMmJ0dU9OZXMzNG84L2Q2Q2dzQWlRS0pHUUcyREl4YkxhdWptTGEwZUo2bFJXVnRaWkcxSzZ1N3NqT1RrWndJbTlJbXJHMVd4SUdSWVdkdXA4RFVkSHgxUDdQSnplMm5qTGxpM28wNmNQbGkxYmhpMWJ0cHh4SDR2RkFpbmxPVC9RRFI4Ky9LdzE4aDkrK0NHNmRldFdxOWMxWThZTUZCY1gxMm9zVVMxWkQrNUwvTFI5UVBkZnpDYnRZUUY1MTk2MGZiNlRILzRYaGc2K0RyZU1HNE9JSHVGUVZTN3Z1QlNGUlVWWXR2eG5MRm0rRWhuN0QwQktXUTJKRlRZaHY4amVtL0FyZ0l2M0dpWWl1Z0FXSms0NmNpQXBIOEJpTDYrUU5ZNGVTckFLWlZiUjBhT2pmMTZ6VHRtMFpTczZkK3FFcVEvY2h5SFhEK1FhVm1yeU5tM2Vpcm1mZm9HMGZla29LeTgvc1llRUZPdHNodkZTbFZLZFhKaVdXbXJ2akVUTndXdXZ2WWFkTzNkZWROeWNPWE11ZUw1TGx5NVl0R2dSckZZclZxMWFoYlp0MjZLZ29BRFBQdnNzZXZic2lmLzg1ejluRlNDZWZQSkpGQlVWMWFwakJnQzR1cnJDM2QyOVZtUC92dG5ncGsyYk1HdldyQXZlcHphYlh3TEE2NisvZnQ2TitxanB5ODFJeWc0TURIekpBb2Z2RkUyZGRleDQ4YTAvTGwydWJ0MjJIYmZlTkJiM1Q3b0xyaTR1OW83WmFPaUdnYzFidCtIOWp6N0YzcjFwc0ZpdGtCS1p1bUU4cGxyVTM3TXo0NDdiT3lNUk5RMHNUUHhOUVVGeUdRcXdDOERZRHAyNzkxUk42bE5sWlJWOUV4TDN0SG40WDArb2tUM0NNSG5TM2VnWkZZSFducDVjNGtGTmdwUVNSVWVQSVRZdUhwOTk5UTEyeGNSQlN1aEN5RUpwWUx2VWpmOW1wU2R1dDNkT291Wm01c3laS0NzN3M5TnVSa1lHWnMrZWpXblRwaUU2T3ZyVThjbVRKMlBRb0VHNC9mYmJ6M3FjbXRhSXExYXRndFZxeGJYWFhvdmMzRnc4Kyt5em1ENTlPaFl2WG95SkV5Y2lMeThQdnI2K1o5MWYxM1VjTzNic29oMlNMbFduVHAwd2FkS2tDNDZwemVhWEFNNVlva0xOVTNwNmVqV0FaQUIzK1FWRnJCYVFMeHpPeSsvODNrZWZhcXZYcnNlckw4MUM5NUFRT0RvNjhEcnVQR3cyR3dxTGl2RHhaMTloNFk5TFliVmFKUVNPU1VNdWtwVnlWdmJCeEdQMnpraEVUUXNMRXhlUXZUOXBGNEE3L0x1RVIwSEZEVktLOFRGeENTR1BQdm1NNkI0U2dnSDlyc1h3b1lNUjJMa3pGSVYvc1ZIalkwaUpBd2N5c2ZiWGpmaDk2ellrSmlYWFROL2VLeVdXU09ocnNsSWRkZ0s3MldHRHlBNDZkVHE3VTFScDZZa0pTNkdob1FnTEN6dDFYQWdCVDAvUE00NmRyckt5RXA5OTlobkdqQmx6NmpHaW82UHg5ZGRmSXlBZ0FPdlhyOGVzV2JQd3pUZmZJQ1FrNUl6N1B2TElJeWd2TDhlMzMzNTczcXdIRHg2c2Rldm15c3JLTTI3NysvdGo4dVRKeU16TXhJRURCOUM3ZDI4NE9aMjVmUEo4bTEvYWJEWnMzYm9WdnI2KzZOS2xTNjJlbjVvTlBTczFia0dIb0tCTkNoenVWWVF5YVYvRy9zNTNUNTZxakJnK0JMZmVOQlpYOVl4aWNlSnZDZ3FMOE9QU24vRERrcCtRY3lqM3hESk9pUldROHV1czFJVE40Q2JYUkZRSFdKaTRPR3Ztdm9RZEFIWjcrWWQ4NHVTZ1RiQllyRS9HeGlmNEpDVHR3YUxGeXpCeStGQk1mZWgrdEtybEZGYWlocUNzdkJ3ZmZmb0ZWdnk4QmdXRkJiRFpkRWlKWEFuNWRubWw1ZnZDckpSQ0FDeElFRFV3bVptWkFJQjI3ZHI5by92OThNTVBLQzR1eHUyMzMzN0docFExSCthLysrNDdCQVlHbmxXVUFFN3NLVEY3OW16ODl0dHZHRFJvMERrZi80VVhYdmhIZVdyMnZEamR1blhyTUcvZVBDeGZ2aHdkT25TbzFlTlVWbFppeG93WnVQWFdXeSs0Q1NjMVg5bXBxYmtBL3RPaFcvaEtSZUNwNnVycXU1YXZYSTMvYmZzVFE2OGZpTWVuUDRKV3JYZ05wK3M2MW0vNERlOTlOQStaV1FkaHNWaGdHTWd3cEQ2alVsZzJGcVp5R1NjUjFSMFdKbXJQVnBDWm5BZmd2VmFkTzMvZFVuTzVUNWU0N1hEZWthNmZmLzF0aXdXTEZvc0p0NHpEbUZFajBEVXc0TlFtWkVRTlNWVlZGZExTTTdEcWwzWDRmdEZpVkZSV1NnRlJLaUgzUVJxTGJlWEdaems1ZTQ3YU95Y1JuZCt1WGJ2ZzZ1b0tIeCtmZjNTL29LQWczSFBQUGVkY2pyRjkrM2FrcEtTY2Q2K0tVYU5HNGNzdnY4VGN1WE14Y09DWmV5MHBpZ0pGVWZEU1N5OGhJQ0NnVmxsZWYvMzFzMlpORU5VeFBUc2xJUW5BM1IyN2hzOVhGUEZlUVdGaDF3VS9MREh0akluRHJKbFBJRElpdkZsMllyUHBPZzRmenNNN0gzeUVuOWVzaDlWcWxRS2lDSkR6czFLTFp3R1pWZmJPU0VSTkh3c1RsK0RZL3YzRng0QjN2UHhERmpvN3FvTUVsUEZWVlZVajVuKzN5R0hkcjcraDkxVTlNWFR3OWVqZnB6Y0xGTlFnVkZaVllkdjJIVmozNjBaczM3RVR1WWZ6QUVnYmdEVzZZU3lwMXN2WDVtZGtITEYzVGlLNnNKeWNIR3pidGczRGhnMnI5WWVudVhQbklqczdHeSs5OUJKNjl1eDV6akdmZlBJSk9uVG9nTUdEQjUvenZLWnB1TysrK3pCNzlteXNYYnNXSTBhTU9IVXVJQ0FBNjlhdGc0ZUhCNlNVaUl1TGc0dUxDN3AyN1FvQXlNdkx3eSsvL0lKSmt5YWR5dnppaXk4aU56ZjNuN3gwb2l2bVlGckNScC9BOE9HYUppY0tpSHRUMC9hRlRKNDZYUXdhMkI5M1RMZ0ZWL1dNZ3Nsa3NuZk1PaWVsUk5iQmJDeGZ0UnFMbDYzQTRieDhRTXBTQUVzTm16NHZLejN4TDNEWkJoSFZFN2FYdUF3Rm1jbDVXWHNURjViWXl1ODFoT1ZhYVJncjh2S1BXSmV2K2dWUFB2c0M3cHN5RFp1Mi9NL2VNYW1aMi9ibkRreCtlRG9lbi9rY2xpNWZoZHpEZVRacEdML1lEUDJhRWx2NW5RZlRFcjVsVVlLbzRiTllMSGp4eFJlaDZ6cnV1T09PV3QrdnNMQVFtelp0Z3Rsc1B1ZUhyUTBiTmlBcEtRbFRwMDQ5cXdYbzZVYU9ISW5XclZ2aml5KytnR0VZQUFERE1QRGNjODloMHFSSk1Bd0RVa284OWRSVCtPQ0REMDdkYi8vKy9aZzdkKzRaM1VYKy9lOS9ZK2JNbWNqTHk2djE2eUM2a2c2bEorUms3VTE0eDJhMWpRVXdyN3JhVXJWMi9VWTgrdFN6bVAzNm15Z3VhZnFyRmxhdlhZK0hweitCaitaOWlkekRlVkpLdVVQWGpadktaTlgwa3h0ZXN5aEJSUFdHaFluTEo0K21wNWRrcGFURVpLWW0zS1RybGtFUzhzZXlzdkxNdjNiRjJPNmZNZzIzM0RFSnExYXZ4YUhjdzZjdTVvanFpbUVZT0p5WGh6WHJmc1Z0OXo2QXUrNmJnai8rM0ttWGxaVWZOQ0Ivc2hqV29abXBDVGRtcHlidE9wcWVYZ0wySGlkcThJNGNPWUtwVTZjaUxpNE9Eejc0SUlLQ2dzNGFvNm9xYkRiYldjZno4L1BoN2UxOTNoa1dLMWV1UkhCd01JWU1HWExHOGNyS3lqT1diSmhNSnR4MjIyMDRldlFvTWpJeUFBQkxsaXhCU2tvSzdyenp6bE5MT2dZTkdvUS8vdmdEaHc0ZEFnRDA3dDBiN2RxMXc1SWxTMDQ5MWhOUFBJR0tpZ3E4OHNvci8vdy9CdEdWbytkazdFblAzQnMvQmNCWVNKbFVWRmhVL2UzM1A4aWhvOFpoN2ZvTktDOHZ0M2ZHSzhwbXMyRmZlZ1ltVC8wWHBqL3hOUGFtcGVzMnE2MVFTdmxtbWF3YWNuQmY0Z2J1SlVGRTlzQ2xIRmVXY1RBdCtYOEEvdkFMRExzYW1oZ05vZHk2T3pZdUlIRlBNcnFIZHNQZ2dRTXdmTmhnK0hYd2JYWnJHS251NVJ6S3hacDFHN0JoMCs5SVNOeUQ2aE1kTnJLa2tEOGF1bGg1TUMzK0R3Q3NqaEUxRWtlT0hNR1NKVXV3WU1FQ1ZGVlY0WUVISHNDRER6NTR6ckh0MnJYRDVzMmIwYTFiTjdpNHVBQTQwU2xqOSs3ZHVPNjY2ODc3SE8rOTl4NktpNHRoc1Zqd3lTZWZ3TTNORFpXVmxkaTVjeWVHRGgxNnh0aUpFeWRpNHNTSmNIUjBSRTVPRHQ1Ly8zMEVCd2ZqNXB0dlBqVm04T0RCV0xKa0NkYXRXNGY3N3JzUGlxSmd4SWdSbUQ5L1BvcUtpazUxRGhrMmJCaldyVnVIelpzM1k4Q0FBV2M5ejk5VlZaMVk1dDZuVDUvYS9jY2orZ2N5OThhdjY5dzUray9EWkwwSFFqeFlVRmdVK3ZqTVdlamZydzl1SGpzYS9mdGVDNGRhZHAxcGlLU1V5RGlRaVo5Vy9veWZWdnlNdlB3amdFUUpKQlpZRE11OFEvdVM0K3lka1lpYU54WW02b1p4Y2dyY1gxNWVJWE9jUEUyVHFxc3RUOGZFeHJlUGkwL0V4NTkvaFRHamJzRDBxUStpdGFlbnZiTlNFM0QwMkRITS9mUnpMRjIrQ21WbDVTZG01a2g1eElCOG8wS3hmVktRbkZ3SlRza2thbFFNdzhEamp6K09sSlFVQkFVRlljYU1HWWlLaWpyditDZWVlQUp2dnZrbTVzeVpjMnJtaEtPakk3cDE2NFlwVTZhYzkzNUNDTGlmN0NxMWN1VktIRDkrSEVJSUJBWUc0cjc3N2p0anJLT2o0Nm1mZi9ubEYxaXRWcnp3d2d0bnpLeUlpb3FDcjY4dnFxdXJUeDBiTm13WXNyT3p6emoyOE1NUFk4T0dEZmoxMTE5UEZTYWlvNlBQVzNnNW4rcnFhc3lmUC84ZjNZZm9YUGJ2MzEwTVlHNjdidDFXbUtSNVNtVlYxYlQxRzM1eitXdlhiZ3diUEFpUFQ1c0tMNit6TjQ5dDZLeFdHeFl2VzQ2dnZsbUFBMWtIYTY0UnR1bUc5ZW5xWWkwMlB6KzVhVTBMSWFKR2lWL1oxeE1mbjJCUHM1dDVrb1NZS0FTNlNnbFhqMWF0eElUeDR6QnF4REQ0ZGVnQUZ4ZHVsRW0xVjFGUmdZUFpPVml6ZmlNV0xWNktnc0lpU01oeUFHbVFjckhGcVBvc055MnQwTjQ1aVpvai82RHc0VkNVaFY2ZW51NmZmdkEySWlQQ0wrbHhzckt5VUZSVWRNR0NoRDJscDZjak1ERHdyT05TeWxyTkN0eS9mLzg1MjRiYVEzSktLaDZhOWhoeUR1Vld3UkMzWmFiRkxiZDNKcklyNFJQVVk2QW04SVlDZEljUURwNmVIbmp1eWNkeC9hQUJjSFZ4YWRBelg2V1VzRml0eU1rNWhEbHZ2SU5ObTdkQ1Nta0FJdCtROGoyanZPajluSndjdHNZaG9nYWo0YjZqTmxHK1hYdjRhSW9jRENnM0FSZ2lCSnphZXJkQnZ6N1hZT2pnUWJpdWY5OHp2bmtpK2p2RE1MQjEyM2FzKy9VM2JQMWpPdzdsSG9hVXNncEMvaVlOc2RScXRXN0kzWjk4ME40NWlacXpLMVdZb1ByRHdnU2RpMGRnWUlzV3FzdnRRb2o3SlJDcGFhcmE5OXJlbUhEeldBd2VOQkNhMWpBbkgyZnNQNER2RnY2SWxhdlg0dWl4WXhJUWVSSnlrV0xZNWg5STJ4TnY3M3hFUkgvWE1OOU5tN0NjdFBoREFPWWpNSENSbjhrNUZGQmV5Y3MvY3NQaVpTdXc0dWMxNk9UWEVUT2YrQmY2OWJubWdydWpVL09qNnpxMjc5aUovNzd6UHRMMlpjQmlzUUFBRE1QWUtIVE0wbEFSbTU2ZVhuMlJoeUVpSXFKYU9wcWVYbklVK0xSZHAyNXJ6R2JUQXphYmZITHoxbTNtdUlSRUxGKzFCak5uL0F1ZC9EcmFPK1lwbFpXVldQRERFbnl6WUJFTzUrVkQxM1VBMkM1dCtneGhLNDA5a0psWlplK01SRVRud3NLRXZhU25WMmNCTVFCRytBWDF1RTRBRDFzczFiMVQ5NlYzZU9DUlI5RXJLaElQM0hjM2dvTzZ3cnVORjJkUk5GT0dZYUNnc0JCNzkrN0Q1L08vdzQ2ZHUyQ3oyU0NsUEFSZ2gyN0RwOW5wQ2IrQ25UV0lpSWpxaWp4OElDVUx3S3oyWGNPK015dnFKOGVQbDF5MWZ1TnZUakZ4OFhqcWlla1lNbWdnV3JpNTJXMTVoOFZpd2Y0RFdYajV0ZjlpeDg3ZE1BeXBBOGlXaG53ckt5MytRN3VFSWlMNkIxaVlhQUN5VXVNM0lURHdqdzdTSVZ3UnBxRlMydTdhL3RmT3JqdGpZa1gza0c0WU5MQWZ4bys3RWUzYXRyVjNWS3BIZWZsSHNHekZLbXpjdEFXSmU1Smh0VnFsZ01pUU1CWkF4eHBiNWRFRXJnOGxJaUtxUDdscGlYczdkKzQ4eGpDN2pJTlVKeFVVRnZWNTZ0a1gxYXQ3UmVPT0NiZmcrdXY2dzhuSnFkN3lHSWFCcE9TOVdMcDhKWDVhK1RQS3lzb2hwY3lEeEh3TDVGZTVhUWxwOVJhR2lPZ3lzRERSVUtTblYyY0RPd0hzYmhzWU9jOVJzZDFwcyttdnhpY21PU1VscDJEZWwvTngyeTAzWThvRGsrRFJxcFc5MDFJZEtpNHB3Ynd2NXVQN0g1YWdyTHdjdXE1RFNsUkNHaTlWMk1SWCtSa0pSV0NIRFNJaUlydll2MzkvTVlDdmZidjIrRlZWNUQxQ0tqTjM3TnpkSW1WdkdwYXQvQmt2UFBNay9PdGhlWWZWYXNXWDh4Zmd1MFUvbmx5MlllZ1F4cys2TkY3SlRqVVNnR1JMblljZ0lycENXSmhvZUl5ODlOZ0NBTzk0ZVlWODV1eXBUWmMyT2I2OHpOYnQ4NisvZFZ5NWVpMG1qaCtIb1VNR29aTy9INXhPYTkxR2pWZDFkVFVPWkdiaDE5OSt4OElmbDU3c0x5NnJKRVFxRE9Nblc0WCtRVTdPbnFQMnprbEVSRVFubk53M2JJNVA1eDVMVEdZNXI3aTB0T2VtelZ1ZGQveTFTenoxK0hTTUhqa2NyZHpkci9qeWptcUxCYkZ4OFhqMXYyOWpUL0plQUxBQ01nOFNjekwzSm53T3dIWkZuNUNJcUI2d01OR0FGUlFrbDZFQXI3VVA2UDZ0cG9uZWlsUnV6ejlTTU96OWorYzVMVnI2RTNyMzZvbFJJNGFpZjU5cllUYWI3UjJYTG9IRllzVzI3WC9pNXpYcnNQMnZYY2pMeTRlVXNrb0NHd0Jqb1ZKdDIzYmdRTXBCY0E4SklpS2lCdW5RL3ZnMEJBWU84OU9jYmhaUUpsZFVWZzU4NVQ5dmlkVnIxK1Btc1RkaXhMQWhjSE56dmV6bjBYVWRjUWxKV0xKOEpYNVp1eDZscFdXUVV1WktpUzhzRnNzWEovZkJJQ0pxbEZpWWFQaGtia1pTTm9Ec3dNREFsZFdLODFXcXdLdEhqaFQwVzdsNkRkYjl1aEhCd1YzeDNGTlBvR2RVaEwyejBqK1FrTFFIcjd6K0poTDNwS0M2K2tRekRTbmxIMUppbHFndTNwN0puYk9KaUlnYWh4T2JtaS8wOGcvNXpkbXNqZEp0dGptN1l1Szg5cVRzeFlaTnYrT3B4NmFqUzJEQUpUOThaVlVWNW43eU9aYXZYSTNjdkR3QXNFa3BseGcyNnlzSFlVbkhBWGJsSXFMR2pZV0pSdVJrSzhpdEFQcDNESXJvSXlDblZGVlg5NG1MVC9TYmNOZDl5bFU5bzNEN2hQR0k3QkVPWDUvMjlvNUw1NUI3T0E4eGNRbjRZY2t5L1BIblh6QU13d0JFTmlDM1M0bDVXYW54bXdFWTlzNUpSRVJFLzVnc3lFek9BL0I1eDhEUVB4UlZmYk95c3JMdmh0ODJ1MjdkdGwwODh0QUR1R1BDZUxpN3Q2eFZ0elVwSmFxcXFwQ1V2QmZQdmpnYkdmc1BBSUJOQWxtNkxwL0xUb3RmQ2k3YklLSW1nb1dKUnVwZ2F0dzJmMy8vM2RMUkxWSkFIV1lZOHQ0ZE8zZjdKU1R1UWJmZ0lQVHZkeTNHalI0Slg1LzJkbXRkUlNkSUtYRTRMeC9MVjYzRzcxdTNJVGxsTHlvcUtpRWxEa25JK2RMQUdxT2lhRGM3YkJBUkVUVU5COVAzSkFNWTQ5ZTF4eWloWUlyRllobjQ3b2NmbXpkdDNvTHg0OGJneHBFM3dOWFY1YnozbDFKaTUrNVlMUHh4Q2RadDJJVEt5a29KSUUxS2ZLZkx5cTl5MHRJTzFkdUxJU0txQnl4TU5HSW5wL3B2Qi9CWCs2NWRQelFwamc5V1ZGWE9pSW1MYnhXWGtJanZGeTNHaFBFMzRaRXBrMkUybWV3ZHQxbXlXSzM0N012NVdMQm9NUW9LaTA1MjJKREZnUEdlcGFUNmc5emN0R05naHcwaUlxS215SnFWRnYrVGQwRDROaWRGaklWcXZCcVhrTlE2YlY4R2xxOWNqYWVmZkJRUjRXRm56WjRvT25vVUgzejhHZGF1MzRDQ3dpSVloaUVGOEwxdXM4MDVtTDRuRFp3bFFVUk5rR3J2QUhSRnlOS2lvb3Jpd3Z5dGJrN3Uzd3FUV2lTbGRLbW9xSEQvYTFlTWVmNkNSU2dySzRPVGt5TThQRHlncWZ4anIwc1dpd1dKZTFLdzhNZWwrTmVNcC9IYjcxdFJXbDVXYmtnalRnS2ZXaTNXS2RuNzlxd29MUzJxQURlMUpHcVMzRnQ3QjBLSThTN096bzZqUnd4RHU3YmU5bzVFRjFGUVdJU2YxNnhEU1dtcERWSXNQVjZVdDlmZW1haHBLRCtXWDM3OGFQNXVoNWJlOHpVQlA1dk4xaUUzTDg5aDlacjFzRmlzNkJvWUFBY0hNeXFycWhBVEc0OUhIbjBTdjIvNUg4b3JLcXlRTWxrYXhxVE0xSVQvRmg4dEtBQ1hleEpSRThVWkUwMU1kblpxTG9EWGZBTER2MVVWY1owaWpJa2xKU1UzZlBMNVYyTGw2alc0dWxjVWJodzVBbGYzNmdrSEIzYnl1SktzVml0MjdvN0ZpcDkvd1o5LzdVTE9vVndZaGlFQi9Bb1lDNnVyYlp1NFl6WVJFVkh6bEorUmNNVGYzLzhlNmVBMkRGSzV0Nnk4WXRnSEg4OXorbVhkZWd5OWZoRDJaMmJodDAyYlliWFpJQ0dURGNPWUwySDVManN0TmRmZTJZbUk2aG9MRTAzVW9mU0VIQURmQXZqV055QTBVRE5wbitVY3l1MS9LUGV3c216RmFvUjNEOFVyLzM0TzNVTzYyVHRxazVDUWxJeVg1L3dYTVhIeEFBQXBwU0dBN1liTit0REI5T1E5ZG81SFJFUkVEY0RKWmJncmZIMUR0Mm91MmhnRG1KMnhQOVBua3dOZlFVb0pRRm9NaVhsV0tUL01UVTNjQjg2UUlLSm1nb1dKWmlBblkwODZRa0tHZFRCTUF4VXBIMVNFNkJXZnVNZG43SzEzcW4ydXVScmp4OTJJbmxHUmFPdmRoaHRsMXBLVUV2bEhDaEFURjQ5bHkxZGh5N2J0c0ZxdGhnQnlwY1F1cVJpZlpWb3JOeUtkN2J1SWlJam9URGs1ZTQ0QytNckhKM2lseWMzaFRTRXhTa0llQWZCNDF0NzRkZmJPUjBSVTMxaVlhQzZTa3kzWndIb0VCbTd1b0RoZnBRb3hVdGYxZTdkdTIrNjlLeVlXWWFFaHVHNUFQOXcwWmhTOFdyZTJkOW9HcmFDd0VDdC9Yb09OdjI5RmZHSVNLaXNySWFVOElvRnZiVFpqbFZGUnRETTNON2ZDM2ptSmlJaW9ZVHQwYUc4UmdBZEN3bnJNVUZWUm1oZ1h4NklFRVRWTExFdzBOK25wMWRuQVZwejQ1d1cvYmoxbVZsUldQdnJYcmhpUHYzYkY0UDJQNXVIQlNYZmovbnZ2dW1BYnErYW92THdDOHhjc3hOeFB2MEJsNWNuT25oSWxoalErc0pZV3ptRXhnb2lJaUM2QmNOQ1UvbEpLTndEekFGanRIWWlJcUw2eE1ORzhXYkpTNG1lM0Qrait0VmxWN29NUUl5b3FLc1BlKytoVHB4K1hMY2R0dDk2TUFYMzdJRENnTTV5Y0hPMmQxUzZxcXFxUXNmOEF0djd4Sjc3L1lRbHlEdVZDU2xSS0dIc2d4VnFMeGZJNU43UWtJaUtpU3hVVkZSVW9wUXdXUWppSGhvYjY3ZG16SjkzZW1ZaUk2aHNMRTRUY2pLUnNBQzkxQ0FyNlRFaUhheFdKU1lmejhnYS8vZjVINXU5L1dJTG95QWpjY3RNWTlPOTdyYjJqMXFzLy92d0xQeTc5Q2J0aTRwQjdPQStBdEVxSlRZYVVuK2s2L2p5VUhuOEliUGRKUkVSRWwwSFg5VEJGVVZvQk1HbWFGZ1dBaFFraWFuWlltS0JUc2xOVGN3RXNBYkRFdDB2NDFacUtqL0x5ajBTdFhyc2VxOWV1UjFob0NKNS81a2xFUi9ab3NwdGtTaWtSbjdnSHIvN25MZXlPalR2OStCNWRONlptNzB2Y0NoWWppSWlJNk1yUUZFWHBJNFJ3QndCRlVmcUVoSVFzVDA1T3R0ZzdHQkZSZldKaGdzNHBaMS9DRGdCWGRlelM0d1pGdzkyUW9rL2ludVQyZDk3M0VQcjN2UmEzakJ1RDhMQlFlTFgyaEtJbzlvNTdXYVNVS0N3cVFrSmlNcGF0V0lYZk5tOUZkWFUxSkdRZUpQNlFodjVkVmxyU1NnQzZ2Yk1TVWVOaXRWcVJsSnlDYWdzL1l6UjBtVmtIVVYzTlB5ZXFYNkdob1MyRUVGZlgzQlpDWEcweW1id0FITEpqTENLaWV0YzB2L2FtSzZwOSsvYk9pcXRYZDFWZ2xCQzRXd2poWnphYkVkb3RDTmRmTndBVGI3a0pIcTFhMlR2bUpUbDIvRGdXTDF1Qlh6ZitqajBwS2FpcXFnYWt6SkhBZDdESkZaV2xTTXpQVHlpM2QwNGlhbHo4ZzhLSFExRVdLa0s0dDJ6UkFwckc3d0VhT3B0dVEwbEpLWFJkcjRJaGJzdE1pMXR1NzB6VTlJV0hoM2ZYTkMwT2dIcnlrRzRZeG9DNHVMaHQ5c3hGUkZUZldKaWdmNlJWNStpV0xjMjJwd0h4cEJBbi9oSTFtODE0NHRGSGNNZXQ0K0hzN0d6dmlMVlNWVldOSDVjdHh4dHZ2NC95aWxQTk5HeVE4bjFybWUzVmsvM0ZpWWd1U1llQThPNnFTU3lCRU43MnpsSW5wQlNRQUJUUjVKYTJDYURFc0ZyR1pxVW54OW83Q3pWOUVSRVJyeXFLOHF5VUozNlZoQkF3RE9PZHVMaTR4KzBjallpb1hyRXdRWmZFT3lDZ2paUEo1WDRoeEFncDBVc0k0ZURUdmgxR2p4aU82Ni9yajlCdXdYQjBiRmlkUEtvdEZpU25wT0szMzdkZzVlbzF5TTQ1QkVoWkxTRmlwSlJyaklxcUw3S3pVM1B0blpPSW1nVEZOemdzVklQcWFlOGdkY0hGSkljQmlybmNLbGZaTzh1VkpnenJzUU5wZTVMQTVYdFV4d0lEQXgzYzNOeFNoUkIrcHhjbUFHU1hsSlIwU1U5UHI3WnJRQ0tpZXNUQ0JGME9wVjJuYmgxTVpsTXZGV0lLQlBwQkNMTlArM2FJaXVpQkNiZmNoS3Q3UmtGVjFZcy9VaDNTZFIyN1krT3hjUEZTeE1UR24yejVLYTFTWWpzTTQyTXBzQ01yTlNFTGdHSFhvRVJFalVCSVNJalp3Y0hoRndCdXBhV2wvZm5oaWVqU1JFUkVERkVVWlgxTlVhTEd5VmtUbytMaTRsYmJLUm9SVWIzam9sZTZITWJoQXlsWkFMSUFMUFVORE91dmF1cWNuRU9ISTNNTzVUcXNYck5PNmRVekNrOCtPZzBoSWNGd01KdnJyWnVIbEJJV2l3VnA2Umw0NDUwUDhNZWZmMEhYZFFtZ0drQzhvUnV6RHU1TDNBaDIyQ0FpK2tkVVZlMHNoQWlVVWpvNU9UblFRdzhGQUFBZ0FFbEVRVlIxQlpCbzcweEVqWkVRNHVZTG5Cc05nSVVKSW1vMk9HT0NyalNsWTNDUEVVTGdWa1hpT2duNG1FeWFHTkN2TDBiZE1CUlg5NHhHMjdaMXUrVDZTRUVoL3RxMUc2dlhyc2ZHVFZ0Z3RWb2xnRnhBYm9haExNNU1VMWNEdTYxMUdvS0lxSW1LaUlpNFJRanhwUkJDczlsc014TVNFdDYzZHlhaXhpWThQTHlOcG1rYnBKUmg1eGx5UU5mMTNna0pDVWZxTlJnUmtaMXd4Z1JkYWNiQnZmRS9lM3VIYjNKd1Z5SVV5TkZXcTIzU3hrMmIyL3k1WXllNmRnbkVzQ0dETUhiMENMVHg4cnFpVDF4WVZJUlZxOWZpbDNVYmtMcHZIOHJLeWlFbGlnUXczMmJJNVpaaXhPVG54N0hEQmhIUkpZcU9qamJwdXQ1VENPRUtBSXFpOVBMMzkzZk16TXlzc25jMm9zWkVVWlJlQU5yVjNLNlpVWHJhWGhPZUo4ZHcxZ1FSTlFzc1RGQ2R5TTlQS0VjK3RnSFkxam9vNkZWWGFYNnVyTHg4VW14OGdrZHNmSUkyNzh2NW1IVFg3Ympuam9sd2RIU0VxcXIvZUptSGxCS0dZYUN5c2dyZi83Z0VYM3o5SFFvS0M0RVQzVFdPQWZpMnhGYiswdEgwOUpJNmVJbEVSTTFPZVhsNUN5Y25wLzQxdHhWRmlYQjFkZlVDa0czSFdFU05qVGhaZERodnIzVXBwU3VBWGdEV2dIdGdFVkV6d0tVY1ZHODZkZ25yTEJUY0xoUmxGQ0RDQk9EczA3NDliaG96RXRjTjZJZlFrRzR3YWJXcmxkbHNOaVR2VGNQdlc3YmlwNVdya1hVd0cxS2lVa0FtU1JocnJCWmx3YUg5OGZ2QVBTU0lpSzZZOFBEd0tFM1Rkdit0dGVGMWNYRnh2OXM1R2xHajBibHo1NVl0VzdaY0lvUVlMS1U4NjR1Wm1tTlN5ZzI2cnQvQjVSeEUxQnl3TUVIMXpyZHJWeDlWY2JwYUFhWkFpQ0dLSXRER3l3dGhvU0c0KzQ2SjZIMVZ6L04yOHRCMUE3dGlZdkhOZ2tXSVMwaEMvcEVqTUF3RFVzcmZEWW1QZFYzK2NTZzlJYWVlWHhJUlViTVFFUkh4dHFJb2ovMnRNUEZ4WEZ6Y1ZEdEhJMm8wd3NQRGZUVk5Td0xROGlLRmllTUErc1RHeGliYkpTZ1JVVDFpWVlMc3lqY3diSUNxS2E4S0lCcUFnNklvb24vZlBuanlzZjlEUUNkL21NMW1BSURGWWtGbTFrRzgrZDVjL1BiN0ZoaUdjYUxEaGtDQ0x2WG5zL2NtcmJmckN5RWlhdUw4L2YwZFc3VnFsU1dFYUhONllVSktXVkJRVU9DWGs1TlRhZWVJUkkxQ1pHVGtkQ0hFZStjcVN0UTRyVGp4VEd4czdPdjFISkdJcU42eE1FRjI1K3ZyNjZRNmVkNGdGRXlBUUI4QTdjMW1reGpZdng5dUhEa2NxcUpnMVMvcjhOdm1yYWlxcXBLQXlCT1FmMGdEaXkxbEJhdHljM01yN1AwYWlJaWF1aDQ5ZXR5a3F1clNtcUpFRFNFRWRGMmZHQjhmLzRPZG9oRTFLcEdSa1g4SklYclZwakJoR01hT3VMaTQzdlVja1lpbzNyRXdRUTJHcjYrdmsrcm9HU3cwNDFaQWVVZ0kwY3JKeVFsQ0FCVVZsWkNHUEM2RS9NSW1qVVdXNDBwS2ZuNENPMndRRWRXVHlNakliNFFRZDUyck1DR2wvRDQyTnZZT08wVWphalM2ZGV2bTUrVGtsQUhnM0d0Vy8wWkthYlhaYk1HSmlZbjc2emdhRVpGZHNUQkJEVktyVnAxYnRtampPa3NJWlJLRVZLU083NnBMeW1mbjVhVVgyRHNiRVZGekV4SVMwdGJCd1dFamdKRHpERGxZWFYzZEx6azUrV0I5NWlKcWJNTEN3c0pVVmIzKzlHTkNpQUFoeE4wQVRGTEtMNlNVR2FlZmwxSnVqbytQajYzWG9FUkU5WXp0UXFsQk9uWnNmN0cvZitUUEFPNEJoQW5BMHRnMEZpV0lpT3pCMGRFeFFrclpydVoyemZUejAyWlBlSmhNcHY0QXZxdi9kRVNOUjJKaVlpS0F4Tk9QUlVaR0RnQXdYa3JwQ0dCSlhGemNacnVFSXlLeUk4WGVBWWd1UkFpaGcvMjdpWWpzU1pWUzlnVFE4Z0pqbkJWRnVUWTZPdHBVWDZHSWlJaW82V0JoZ29pSWlNNHJJaUxDRGNBQUlZUUM0SXpOK21wK1BubXVaMFZGUld0N1pDUWlJcUxHallVSklpSWlPaStMeGRKQ0NOR25Ga1BEVFNhVFo1MEhJaUlpb2lhSGhRa2lJaUk2TDdQWmZCOEFwL08xTmp6WmxRTkNDQWRGVWU2cS80UkVSRVRVMkxFd1FVUkVST2VsS01xZHRSMHJoQmhWbDFtSWlJaW9hV0poZ29pSWlNNHBQRHc4Q0VBQWdIUE9scWh4Mmw0VElhR2hvZWRyS1VwRVJFUjBUbXdYU2tSRVJPZGtHSVpOU25uYjN3NEhBbmdDZ0FuQSt3QVNUaitwYVpxdG51SVJFUkZSRThIQ0JCRVJFWjFUVWxKU0JvQ00wNCtGaDRkZnJXbmFJeWYzbGRnY0V4T3p6azd4aUlpSXFJbmdVZzRpSWlJaUlpSWlzaHNXSm9pSWlJaUlpSWpJYmxpWUlDSWlJaUlpSWlLN1lXR0NpSWlJaUlpSWlPeUdoUWtpSWlJaUlpSWlzaHQyNVNBaUltcGdldlRvMFZkUkZOOS9jaCtyMWJvcEtTa3B2NjR5RVRWMkVSRVI3a0tJNGYvd2JnV3hzYkViNnlRUUVSR2R3c0lFbllFWHcwUkU5cWNveWd3QW93RlVYbXlzRUVJQjRHUXltWVlBNEhzeDBmbjVDeUVXQXFpU1V1b1hHeXlFY0pSUy9nbUFoUWtpb2pyR3dnU2RnUmZEUkVRTnh0YlkyTmlCRnhzVUVSRVJvU2hLYkgwRUltb0tETU80SVM0dTd2ZUxqWXVNakZ3T29IVTlSQ0lpYXZaWW1LQno0Y1V3RVpHZENTRThvNktpUmwxc25KU3lVMzNrSVdwQ3JvbUtpbkt0eFRqdjJzeXNJQ0tpeThmQ0JKMkZGOE5FUlBZbnBRd0JzT2hpNDA3T1hpT2lXbElVNVlYYUx1VUE4R2M5UkNJaWF2WlltS0N6OEdLWWlLaEI0T3cxb2pyQXBSeEVSQTBQQ3hOMExyd1lKaUt5TXlGRTI0aUlpSHRyTWE1amZlUWhhaXFFRU1NaklpTDhhekd1bzVTeW9qNHlFUkUxZHl4TTBGbDRNVXhFMUNBRUtJcnk1c1VHU1NuVitnaEQxRlFJSVI0V1FsZ3ZOazVLNlFaZ1p6MUVJaUpxOWxpWW9IUGh4VEFSa1gydGxWSnVpWTJOZmZ0aUE4UER3MzFWVloybEtFcE9mUVFqYXF3TXd5Z1VRbnhxR01iYjhmSHhhUmNiSHhrWk9VVktXWnROTW9tSTZES3hNRUYveDR0aElpSTdpSTZPRHBaU0RqL3RrQkVWRmZWb0xlKytWMG81UENvcWFqZ0FXMHhNeklkMUVKR29VWXFJaUxoWFVSVDNremYzcXFvNklpb3Fha1J0N2l1RXNOWDhIa29wL3hjYkc3dXJ6b0lTRVRWakxFd1FMNGFKaUJvQUtXVTNLZVdNQzQwUlFuZ0FNRXNwOHk0d3Bnb0EzNHVKVGxJVTVmNkxkQkxUaEJEZVVzcGpBTTY3cDRTVTBnS0FoUWtpb2pyQXdnVHhZcGlJcUFHSWlZbjVDY0JQTmJlam9xSWVzVnF0V3hJVEV4TnJqa1ZHUmk0UlFrVEV4c1lHMmlVa1VTTVVFeFBUcitibjhQRHdLRlZWUTQ4ZE83WTRNek96NnVTeDdwcW1KUW9ocHNmRXhIeG52NlJFUk0wWEN4UEVpMkVpb2dibVpNZUFEelZObXdFZzhmUnpVa3JYeU1qSWllZTZueEFpTXlZbTVzLzZ5RWpVR0dtYU5nM0FhR2RuNXgvT2NicDNaR1NrN1Z6M3E2NnUvams1T2Jtc2J0TVJFVFZmTEV6UUdYZ3hURVJrZjBLSVNRQWdwVng2anROdEFIeCtydnRKS1JjQjRIc3gwVGxFUkVTNEF4Z25wVnllbkp4cytmdDVLZVZrQU9mc1NxYXFhamdBRmlhSWlPb0lDeE4wQmw0TUV4SFpWMlJrcEpjUTRqRUFFRUs4RE9BZUFMTG12QkJpZjB4TURHZXZFZjF6endCb0tZUzRKVEl5OHAzWTJOajQwMDhLSVNaektRY1JrWDJ3TUVHbjhHS1lpTWp1RkNIRWwxTEtTc013SnF1cXVpQXFLc3BOMS9YL2k0K1BQMlR2Y0VTTlZZOGVQZm9LSVI2VlVzNFdRbHdsaE5nY0dSazVKVFkyOWx4TE9vaUlxSjZ4TUVFMTdIb3hIQkVSNFc0WWh2ZmZEbmNFb0FvaEZDbGx4L0R3OEtEVFQwb3BqeVFtSmg2cjYyeEVSUFZFallxS2VoL0FLQ25sMlBqNCtCVVJFUkZTVVpUUEZVWEppSXlNWEMrRTZDcWxkSXVNakx4TFNta0FnS0lvd2pBTVZRaWhBVEFCTU91NnZpd2hJWUd0bklrQVJFWkc5Z0N3RkVCOGJHenN5MkZoWVc2YXBpMFFRaXlNakl4OFdRZ1JDd0JTeXI1UlVWRXdERU1DZ0JCQ0VVSm9obUZvaXFLWXBaVDVzYkd4Uyt6NVdvaUltaW9XSmdob0FCZkRVc3J1bXFaOTlyZkRUZ0JhQVJCQ2lObWFwbFdlZmxMWDlha0FObDNTS3lZaWFtQWlJeVBuQW5oSVN2bE1YRnpjQ2dDSWk0dGJIQjRldmwzVHRQdWxsS09rbEI0QVBJVVEzd2doVHQxWFVaUlRQMHNweTB3bTB6bVgzUkUxTjlIUjBRR0dZV3dEa0tzb3luZ0F0cE5mYW95SWlJZ1lJNFM0RTBBMGdFb2h4RU1BSGpyOTl3azQ0L2ZyaFhxTVRrVFVySWlMRDZHbUxqSXk4aE1oeEVOU3ltZGlZMk5mcnprZUhoN3VXM014RE1BUEp5NkdsZk05anBTeVRGRVU3OTI3ZDUrM0IvaUZSRVZGRlFOb1VjdmhwVEV4TWJVZFMwVFU0SVdIaDBkcG10WXpKaVptWGkyR3E0R0JnVnBWVlpYaTRlR2gyR3cyb2V1NkFBQlhWMWY5VXQrSGE1bnphazNUbGtzcEhZVVFFMk5pWXRiVjFYTVJYUW1Sa1pFdjY3citZVUpDd3BHTERCWFIwZEZhVVZHUjZ1bnBxVlJXVmlvMXYxY0FrSnFhV2dGQXI0TjhBNFFRaTZTVWpnREd4c2JHYnI3U3owRkUxTkJ4eGdSQjEvVjVtcWJGeE1iR25uRXhmSExtdzBzbi82bFJaeGZEVXNxdmhSRFRwWlE0L1p2QXY0MkJFQUtHWVN5ODFPY2hJbXFJRWhJU1lnREUxSEs0bnA2ZXJnTkFUZzVYYkJCZFNHeHNiRzFuT3NqZHUzZGJBVmd6TXpQck1oSVJFZjBOQ3hQVWtDNkd2NVZTVGdGZ1BsZHhRa3BaODIrTFlSamNySXFJaUlpSWlLZ0pPTyswZktMNlZsNWVuZ2tnK1h5ekpRRFVGQ3VTYlRaYmVuM2xJaUlpSWlJaW9yckR3Z1ExR0pxbWxRRFlVWE83Wm9iRTZUOUxLYVVRNG8rU2twS0NlZzlJUkVSRVJFUkVWeHdMRTlSZ0pDY25XNlNVdTZTVTVlY2JJNFNvbGxMdXpzbkpxVHpmR0NJaUlpSWlJbW84V0ppZ0JrWFg5UjBBQ210dVN5bi9Qbk9pMUdhejdiUkhOaUlpSWlJaUlycnlXSmlnQmlVeE1YR3ZFR0x2dWZhWk9Ia3NQVEV4Y1crOUJ5TWlvbE9rbEFwNERVRjBSZWk2cmtvcHVTRTlFVFZyZkJPa2hzYXE2L3FQcXFvT084LzVid0ZZNnpNUUVSR2RvaHlydElWb0NvNUJDS0hyVm4rY0tGQVk5ZzVHMUJpMURRejBLclhnTVZVeGRFaWtWVlJWNWRrN0V4R1JQWnkvL1FHUm5ZU0VoTGc2T2pvZUJXQ3FXY1p4Y3JhRXRieTgzRE0xTmJYVW52bUlpSm9oNFJzUUdxQ2ExSmNFbEFsQ1FLMDVJYVg4eVNMbE03bXBDV2tBNUFVZWc0aitQNjFEY1BkQnFsQStFbEFDYWc1S0tROUpYWDhvYTUvRGVtQTN2NGdob21aRHZmZ1FvdnBWVUZCZzhmYjI3aXlFaUtnNUpvU0FsUExIcEtTa2hmYk1Sa1RVM0xRTmpQVHliT1A5a0tvcWJ5dENHZWhnTmltalJ3NUhTTGRnWkJ6SWhHRVkzVlFoYm5EMzlIWnlkL1BNT0g2OG9NemVtWWthTXQrdVhYMDh2SHlmVnFHK0tvVHdiZVBsaFZFamh1UDQ4ZU1vTFN0ckFVVU1iOW5hYU4zQ3lUMnBwS1NJWDhZUVViUEF3Z1ExU08zYXRUc3VoTGkzNXJZUUFycXVQNWVmbjU5bXoxeEVSTTFKaDY2aHZSdzA4YkVBN2hWQ2VIZnk2NGovem5rSmQwNjhGZGNONklmZVYvZEVRdUllSER0MjNFTUk5SWVtWGRQQ3d5Tzl1S2pnb0wyekV6VkVIYnYyNktzcTJ1ZENLT01oNEhwVnp5aTg4OTg1R0RQcUJnem8zeGY3RDJRaDUxQ3VreENpRjB6cTlTMDl2RE9LaS9JejdaMmJpS2l1c1RCQkRWTHIxcTJyVkZXOVNRalI2dVJzaVdRaHhEdDVlWG5IN1oyTmlLaUpFLzcrL3U0dDJ2bzlvQ3JLdHdJaXlOblpXUnQ1d3pDOC9aOVhFUllhQXJQWkRMUFpoQTYrUHJoaDJHQ1VsSmJpUU9aQjFXYXorZ21oVEdqWnVtMTFTK2MyZTR1TGoxVGIrOFVRTlFUZTN1RXViWHk4YnhPSytGb0lwWXV6czVOeTUyMFQ4TnBMTDhDbmZUdVlUQ2EwOXZUQXlPRkRvQnNHVWxMM0tUYXJyWjFRY0tPN1o5dmpKc1Z6YjBWRmdjWGVyNE9JcUs2d01FRU5Vb2NPSFNTQVhnQzZBNEFRNGpkRlVSWWZQbnlZRjdsRVJIWElyMHVQbTRUWjhTMEI4WkRaWkhLNDl1cGVlT0xSLzhPRDk5MkRsaTFhbkRYZTJka1pBL3IyUWJmZ3JpZ3VLY0hodkh5ek5JeWhNSXMrclR6YWxoOHZ5aysydzhzZ2FpaVVEa0hkbzgxTzZtc1E0bGxGVVZ3aWU0VGh5VWVuNFo0N2JvT1RrK01aZ3pWTlE2L29LSFFKN0l6OEl3WEl5OHQzbE1BTkRzNXFVTXZXWGpuRmhVZHl3YjFjaUtnSlltR0NHcVREaHcvYnZMMjlPd01ZSUlTUWhtRXNpSTJOM1dUdlhFUkVUWlYzUUhnYkwrOTJjNFVpbmdEUVRkTTA1ZEZwRCtPeDZWTVIzajBVcW5yK1N3WlZWZEM1a3ovNlh0c2JIcTFhWWZ1T25aQ0cwUUVLQnJ0N3RvMDB1WG4rcjRKN1QxQXoxS0ZyajF0VlZmMFlRQitUU1ZOdnVXa01aajA5QXoyakk2RnA1LzZkVWxVVkFaMDdvZSsxVjBPMzZVaEpUVlZzdWg0c0lBYTE4UEErWGx5VUgxKy9yNEtJcU82eE1FRU5WdHUyYlMxQ2lGRkNDRjFLK1VwZVh0NGhlMmNpSW1weUFnTWQvTnY0OURWcFlnbUE2ODFtczNOWWFJajQ0dU1QY01Pd3dYQnhkcTdwakhSUnpzN09pSTdzZ1J0SERrZlNuaFJ4OU9neEo4TXd1cHRNNmppMzFxMzNscmkzeU1IUm8zcmR2aUFpdXhOdEF5TzlXbnUxZVZWVmxUY1ZJVHhhdWJkVVpqNytMMHlmK2hCYXRYSy82TytVRUFKdWJtN28xK2NhZUxkcGc1ajRCRkZkYldrbGhCanI3dW5kMXR6Q2ExZjU4U01WOWZSNmlJanFIQXNUMUdCcG1uYk14Y1ZsSklEcXdzTEMxMHBLU216MnprUkUxSVFvSFlLNlI3ZFNIWjlYSU9ZSW9maDA4UFVSMDZZOGdDY2ZuNFlPdmo2MUxrajhuYnQ3U3d5OS9qcDR0L0hDL2dPWktDa3A4VkFneHJtclpuOTNkKzhqeDQvbWN6bzZOVldpVTFENGFFMFY3d3BGM0d3eW1aVEJnd2JnMVg4L2p5SFhYd2RGVWY3Umd5bUtndTRoM2RDdnp6VW9LU2xGVm5ZT2JMb2VhZEpFLzVhdHZZOFZGK2J2cmFQWFFVUlVyMWlZb0FhcnBLVEUxcTVkdXhZQVV0UFMwbjYzZHg0aW9xYWtZM0RZWkZYUjNoV1FnelJOY3h3OVlqaGVmZWw1RE9qYkI2NHVMcGRjbEtqaDZPaUk3aUhkY1AzQS9pZ3JLOGUralAxbWFjaElLTGkrcFVjN2EzRlIzczRyOUZLSUdnUXZyeEJYcjQ3dDN4SkNlUTZRd1dheldYM3FzV240djRjZlFNY092cGYxTzlYYTB4TjllbCtOMXEwOThjZWZmeW02cnZzSW9ReHU2ZG0yaTBtMC9MMmlvb2diWXhKUm8zWjVWeDEwU2RvSGRPOWdObWtCOXM3UkdDaXdlVUNYd2xCTlJmYk8waGhVVjFjZk9Id2dKY3ZlT1lpb3dWSjlPdmNJTUpueGdSQmlxQ0lFV3JWcWhVY2V1aDkzVEx3RkpwT3BUcDdVYXJWaHlVL0w4YzRIbitEb3NXTXdEQU5TR2x1a2JrekoycGUwRHdCbnhGRmpKbnlDZTNReEFXOENHS21xcWhMWXVSTmVmdkU1WEJVZGVjV2ZMR0ZQTXA2WjlSTFMwak5nczlra2dBMjZrSTlucHlUc0FXY2lFVkVqeGNKRVBmUDNqL0NIby93S0FzSDJ6a0pOMGtGVWlnbVptWEhzZVU1RVovRDFEZlhRWE5XSEFQRWdBTDhXYm01aTdJMGpjYytkdDZHenYxKzlaTWpPT1lTdnYxdUluMWI4ak9QRnhZQ1VPUkw0ekdKVWZwU2JsbFpZTHlHSXJxQ1dIY05hdFhTV2R5cFFIeFZDZEhaMmNzTHRFMjdCSFJQSFgvWXNpZk9SVWlJMzl6QysvM0VwNWk5WWlJcUtTa2lKTEFuOWZWdXBkZjZoUTN2NVpRNFJOVG9zVE5Rei8rQ0lnUkJ5b1lCbzYremtCUFU4T3pJVC9STzZUVWRsVlJVTUtZOURZbHptM2pndWZTR2lHcUpqMS9CQnFvTFhBZEVkUWpoMjhQWEJ5ODgvaTE3UmtYQnljcXlURDAvblUxbFpoZDJ4OFhqKzVWZVJkVEFia0xKYVFxYmFEUGwwVGxyaVd2QWJYMm9rdlB4RDJqbzdhaDhJb1l3UWdMT3ZUM3ZNZnZGWlhOMHpHbzZPamhkL2dNdFVWVjJOdUlSRVBQdkNiR1JtSFlTVXNncVE2eTBXMjdUYy9ja0g2endBRWRFVnhNSkVQYXNwVExnNE9iZDlmUG9qQ09rV1pPOUkxQVFrcDZUaWc0L240WGhKQ1FzVFJGUkRkT3dZNWk0Y2xmc1VGUzhDd3MzVjFRWGpiaHlGcDJjOENxZDYrT0IwSWJxdTQ3VTMzOEhpWlN0UVdsb0dDWlJMUTc2dWE3YVBjdmJzT1FZV0tLaWhDZ3gwOElFcDBxU1pGd29oL0UwbUUzcEZSZUtsNTU5QlFHZi9lbytUZFRBYkw4LzVMLzYzZlFlc1Zpc2djVkMzV205WDlQTGRtWm1aVmZVZWlJam9FbWoyRHRCY3FacUtrRzVCNkgxVlQzdEhvU2FpcnRhR04yUmVYaUd1amkwVmIxVVlibEpWblFSVUIzdG5hZ3drYkJhYkljdUZqdktxWWx0K1lXRnFxYjB6MFpYbDYrdnJwTGw2akFXVS93UGtOWnBtRW4ydnVScTNUN2dGL2Z0ZUE3UFpiTytJVUZVVk14Ly9GL3BlZXcwV0xGcU16VnUzdVZpdDFwZE51dW5HamwzRDUxWVhZMGwrZmtLNXZYTVNuYTYxWDdkMkxwcDVob0NZTEFSYWRQTDN3NTBUYjhHRThUZkIyZG5KTHBuOE9uYkFoKy84RjB1WHI4STMzLytBOUl6OUhSV1Q2VmRwYXZsRis4NGhiM0QyQkJFMUJpeE1FRkdqNHR1NVd4Zk5aTDRKUWx3cklEdExJWndFWUlLVUtvVGsycWhhRUZJelRDcHNVR0YxOWRLcVhGcjNPQ0FnL3hBU3l3NmtKcVRhT3g5ZEhuZi9DSGZOVWI0REljWkN5cGJ1TFZ1S2YvM2ZGSXdlTVF5ZUhoNzJqbmNHazhtRWdmMzZvRWRZS05hdTM0aTMzcDhyamg0OTFrdFZsUGVkVzhraExSM0NwaFVmVER4bTc1eEVBT0FYR0I0RlRjeFRCTUlBbU1PN2gyTDJpODhpSkRnSXFtcmZ2MzZjbkp4dys0VHhpSTdzZ1pmbS9CZC83WXB4RWhBUG1rMm12cjVkUXg3S1NVdit5NjRCaVlndWdvVUpJbXJvaEU5d3NJY3FUWU5VS05PaGlMNm5uWUtEMlF4VlZhRXFDb1RDMVdtMUlRMEozVENnNnpvc0ZndUVRQ2dnUmtGZ2puOXdqejloeVBlcURIVmpYbnBzSVRpZHZ0SHc5ZlYxTXJsNkRKYVFud3NoMmppWXpRam8zQm12di9JQ3VvZDBzM2U4QzJybDdvN2JicjBaa1JIaGVPclpmMk5mUmthTDZ1cnFPMW81cTZQZGc4UHZzNVlVcnNuTnphMndkMDVxbnJ5OFFseWRXNm4zS0twNEhSQ3VyaTR1dUduTUtEeno1T053Y0xELzdLTWFpcUtnVzNBUXZ2bjhZN3p4N2dmNGNjbHljMmxaV1lRSnBxMSt3VDJlS2JXVmYzNDBQYjNFM2ptSmlNNkZoUWtpYXJCOEFzTjlOUTBUaFJDM0NDR3VBZ0FoQklLNmRrSFhMZ0hvN08rSGRtM2J3dFhWQmM3T3puQm9BTlBUR3dPTHhZTHlpZ3FVbDVYamNQNFJITWpNUk5xK0RLVHVTNGV1NjcybElubzVLREsyWTFEWVlwdFZYOFJwd0EyZmYyQjRiMmpLd3dERzFrd3ZuM1QzN2JqcHh0RjJtMTUrS1lLN2RzR1M3Ny9Dc3BVLzQrdHZ2a2RhZWtZTEFmRzF1VVdiVlIxZHZUNDZtQmIvUDN0bnBPYWxRMUQzbnFxaVBna3BSZ053Nmg3U0RkTWZlUWdEKy9XQnBqWE15Mml6Mll4blpqeUd2dGRlZy9mbmZvTFkrRVN6QWptbmhjbWxiNHN1NGYvSjNKZXd3OTRaaVlqK3JtRytveEpSczljK0lLQ0RTUlBmQU9ndElCemRYRjB4ZHZSSTNEaHFPTnA2ZTZORkN6ZTR1YnJhTzJhVFVGWldqcExTRXVUbEg4RXZhMy9GMHVXcjFPS1NrcDZBRXFZNHFDTjlPdmQ0NE5EKytEUjc1NlN6K2ZyNk9tbk9ubE9FaXNla2xENktxaWczamJrUkR6OHdDUjE4ZlJyc0I2Y0xNWnZOdUdYY0dGeHpWUy9NKzNJK2ZsanlrNnV1NnhNVVJRenc3eHIrWVdVeDN1ZmVFMVQzb2sxK1FkYTdoUkRQUXFLVHFpcGk0aTAzWWVxRDk2T3RkeHNvaW1MdmdCZWtLQXI2WGRzYlFZRUIrT3lyYi9ETjl6ODQyR3kyc1VKVG92MjY5bmdqUzdQT1EzS3l4ZDQ1aVlocWNEMTJQWE52M2RZZkF1TWRIQnhjUjQ4WURsK2Y5dmFPUkUxQXpxRmNyRm0vQVJXVmxWVUFmamhlbUpkcDcweVhMdHJrSCtRMVZGVWROZ2toZ3B5Y25MU0k4REM4KzhZY1RCZy9EdTNidFVNTE56Zk9qcmlDekdZejNOemMwSzV0Vy9UcmN3MzY5N3NXQnpJUG9xam9xR2F6MmZ3VUZmZTRlN1pKT2U3ZCtnQUtDblI3NXlVQWdOYXhTeGQveGJIbFYwTGdFVVZSM0R2NCtvaFpNMmRnMnNNUHdLTlZxd2Ivd2VsQ0ZFV0JlOHVXdUg1Z2YvaDM3SWk5YWZ0RVNXbXBtd1FHbVp4RUx6ZDNyKzBsUjQrVUFURHNuWldhSHAvZ1lFOVBUK1Y1UllqWlFvalc3ZHA2aTZkblBJcEhIcm9mTFZ1MnFOZjJ1cGREQ0FGWFYxZjA2M01OL0RyNFlrL0tYbEZhV3RaU0tHSklTNmw0dUhpMDNGbGFWTVFsVWtUVUlEUytyMUtJcUNsVC9ZT3NEME5SWGhCQWk2QXVnYmovM3Jzd1p0UUltRXg4dTZvUFFnaUVCQWZoNjNsejhmT2FkZmhpL3JkSVRrbHRBYWp6L1F6eFNsWkl5UHY4bHMyK09nUUZ0ZGNVeC9zaHhUUUllSG0wY3NkTlkwZGp3czNqMExtVGY2UDUwRlJibzBjT1IxajNFQ3o1YVNVV0wxc3VDb3VPRHRWTTJpNi9vQjRmV0N5V0x3NGZTTW15ZDhiNkZCMGRiYkphcmQ2WCt6Z21reWwvOSs3ZDFpdVJxY2tJREhUb29Eb04xeUJtUVJFOVRTWVRobHcvRUE5TXVodGhvYUZRR3VrK1JvcWlZTXpvRWVnU0dJRFB2LzRHYTladk1Ga3MxbWtPaXZPQWprSGhzNVhxa3ArYlUxdlJ5TWpJOXJxdVgxYmwxbWF6SFU5T1RpNjdVcG5xa2NuWE45UU56cHFUTUhSSFhWVTBzNVNOODMvc1pzU3FLSVplVlcxeGhGSlZYbzZ5Z29Ma2NqVEJQY0I0cFU5RURZWi9VUGovUVZIK0xRRDNUdjUrZVBlTk9RZ002R3ozM2M2Ykk1Tkp3NDBqaHlNMEpCai9ldUpwcE81TGI2bEk1WGsvUXpXeWdMZnRuYSs1NmhEWWZhZ3ExTmNnRVFJQng1RGdJRHoxK0hUMHZxcG5nMmdCV2hlRUVPams3NGRIcHoyTXZ0ZGNqVGZlL1FCeENVbnVpc0JURG1iemFOK3VZYy9tcENXdXNYZk8rcUxyZXFpbWFiRlg0SEVpQWNSZGdVaE5oZXF2dWZ4YkFQZExvSFVMTjFjODh0QmszSHJ6V0xpM2JHbnZiSmROQ0lIUWtHQzgvUHl6aU93UmpuZm5mb0xqeDR2REZTaWZDRWUzK1FDZUF0QXNac1FKSVpJMVRidXNQMVJOMHg0RDhPNFZpbFMzQWdNZGZGWG42MHhDNldkSTJWRW93aE1TemxCVVoxWEFCRFRlMlhYTmhVbEt3K1RvV0NXRXJIUnhRb2xMNjRnOFFPNHpiTWFLZy9zUzk5czczNVhDd2dRUk5RUnF4K0R3TzRWUTNsVVVCVDI2aCtLcmVSK2lSWXNXOXM3VnJLbXFpcTZCQVZqNHpSZVkvUEEweENjbXRZQ090L3lDd291elVoTytSak81aUcwSXZQeEQyam81cUkrcWl2b0VBTTNOMVJYang5MklHWTlPZzVPVG83M2oxUXVUcHVHYTNsZmgrNjgvdzdzZmZvSkZTNVk1bEphV1JaaWsrTVV2dU1mYmhxeDZLenMxTmRmZU9ldWF4V0pKZDNCd0dISys4MEtJTUFEL2tWTEdBbmp1UW85VEYva2FJZFVudUVlQUNmaE9DTkZMVlJWMDhQSEJuSmRmUU8rcmV0bzcyeFhuNXVhS3UrLzRmK3lkZDF3VFdkZkhmM2N5U2VpOVMxVzZkSHRIUkZFc3VQYmUwZFhWeGI3MkFyb3I2R0psWFVXeFltOXJ4ZDVXMXc1V0ZGQkJFS1dqZEVneTd4KzhtY2VZMEFSRU5OL1B4K2ZSeWN5ZGsremN1ZmVlZTg3dkRFSmplenZNbnI4SWJ4TGZhZ3VGbUc1bTUrd0ZnYkIvUXV5VEdIem43M2FHWVh3QWNNdjRXSU1Rc2c0QUQ0QXZ3ekE1c2s0cUtTbXBGNlcxemF3Y3VoTU81MDlDaUEwQVVPS0lPc0wrajV6NkFCc0pTVDc1cjBaQWNhamZ6V3ljRCtZSTh5Wi9EeFYzNUUva1Y4YmMxc1VkaE5tcnBxcHFzR245NnU5eTBKUHo5YmwxNXg1K25URUhhUmtaMldEd1UvenpxQ3QxYlZOVk1MRjE5cUtCTFlTaWpEdTV0OGZpK2IraGdaRmhYWnNsNXhOUzA5SVE4TWNxbkRsM0FVS1JNSVdJbVBHdlh6dzZnZTh3bFBCYlFsZlhYa1ZSays1RGNjZ2tNS1FwUlJHT1o4Y09HREYwRUZxMWFGYXZkU1NxeTUxNzk3Rmo5ejVFbkw4SWtZZ1JBa3dVd3pBYjgxQjBJUDNGQzVtTGllOGROemUzbmdEQ0dZYjVDS0JOVVZIUnUyZnkxS3V5TVRkWE1GZFVuMGdZVEdRQVN3MTFkZEwzcDU2WTZEc0cybHBhZFcxZHJmTXhKd2NiTjRmaDRKRmp5TXpLQm9GdnVuQUFBQ0FBU1VSQlZNTXdyd21ZdjBweU0wT1NrcElLNnRxK3I0MnpzN00xUlZFbkNDRVdETVA0VUJSMW9UNm1PeGtaR1NueFZMUzdFSXJ6Q3dnOGdWSXRLYXRHRGFHbHBRbE5EUTBZR3VpalFZTlN6UzRpWHc1Kzg1UUlCRWhKVFVYeXUvZElUVTNEeDV4Y0pMMTlpN2ZKN3dBQURNUGtnY0dHWWpEYmtsODhxaGRPTTFuSW44U3ZqTnd4SWFjMnFNK09DU01qSXlXZW10NFZnR21xcDZkTDl1L2NDak5Uays4dVQ3Nit3ekFNa3Q2K3hZaHhreENmOElZQndjTmlZVUhuNUppWTlMcTI3WHZGd3NMT2pPSHoveUJBZHhDb2FXbHBZdjdzNmVqUXJpMDBOZFIvK0Q3Q01BdytmUGlJbTdmdllNbnlRS1NuWndCZ2Noa0c1d1RGeFhPU1hrWEgxcldOWHd0alkyTkZYVjNkRlFDbUVFS2VBbkJnR0dZU2dGOEFQS1lvYXNIOSsvZGYxcTJWM3habU5rNFdoT0F2RUtvZEFaVDFkSFh3aC85aXRHaldCSXFLQ2o5TS95b29MTVM5KzVHWU9YY1IwdExUd1FENVlFUjNCU1hDY1Vrdm4vNHdVVFV1TGk2K2hKQmdRa2dxQUVPR1lRNEFBQ0hFVmlRU3pZbUtxaC96cWdhV1RzWmNtaXdFUVQ4Q29zWG44OUNxZVRQNDlPd09aOGZHME5mVGhZTENqL044ZjQ4SWhFTGs1T1RnMWVzRVhMcHlEU2ZQbkVWaTBsc0FFREFNODVCaG1JMEpMeDd0QkZEdm5Hcnl4TzJ2akx3cWg1emFvQjVYNWVCb0dWc3Nvd2pwcjZLaVRIWnUyUWhySzB2NWdQa05RZ2lCdXBvYW1qZDF4ZkZURWFTa3BNU0FRMmh1ZG5yS0JjaWpKbW9VZlgwblpXMGpBeS9DNDV3Z2hMVGs4Ymo4WnMyYVlPM0tQOUMyZFVzb0tTcksrd2hLbjBrRkJRVllXVGFDaDN0N3ZFbE13cnYzS1R5UlNHUkhjVGlEVkxYMFl2bVVUbEorZnRwM0hUSGc3T3pjVVZWVjlUZ2hwQXVBK1FLQllBV0h3NWtJNEFpQVd3REdBcGhsYUdpb3I2MnRmVDgxTmZWSEw3WEtOYloxYk1jaDFBR0FOT2Z6ZUx6MjdWcGo5OVpOc0xXeEFwZkwvYUg2RjVlbVlXWnFncUdEK2lQdTFTdThUVXJtQ2tVaWM0cWlmRlIxREtJL3BxZTh3WGRjL2FaSmt5YU5EQXdNZGxNVU5SM0FvWnljbko1OFBuOFNnQmdBWVFCNlVCUTF4OERBb0lXaG9lR1Q5Ky9mcDlTdHhXVmpZV0ZueHVIVGx3QjBvaWhLcVVQYk5naGF2aFNqaGc5Qll6c2JhR3BvL0hEUDkvY0lSVkZRVkZDQWthRUJXalJyZ240LzlZS2h2Z0ZleE1SU3VYbDVSb1NncTdxdVB2ZERlc3BWMUxQNW1kd3g4WldST3liazFBYjExVEZoYnUwMGtCQnFKWi9QcFg2YjdvY3VuVHJXdFVseUtrQlhSd2NhNm1xNDhkOXRDRVdpWm1wYWVxOC9aS1E4ckd1N3ZoZE1yQnpiOHhTcDVZVENJZzVGcWR2YjJXTFMrTEdZUGYxWEdCa2F5Q2VVWmFDbHFZRXVuaDFoYUtDUHRJd01wS2RuS0JPQ2ZseEZqcjI2dG43Nmg0eVUxM1Z0WTAzajV1Wm1hV0JnRUVwUjFBb0FIMFFpa1hkVVZOUUJBd01EUFlxaUpqRU1jeXdxS21xYmlvcktaaDZQcDBBSW1jVGhjQ2JxNitzWHZILy8vaDdxMllTMUpqQ3hkR2lrcVdjd2gwTTRRWVNRQm9ZR0JtVHE1Si9oOTh2UFVGZi9zVFdOdUZ3dU9yUnRBd01EZlR5UGlVTnVicTRHQWVtcG9hMm5wNlNqL3pvbkl5V2pybTJzU1pvMGFhS3VyNi92RDJBbkFCT0dZY1pIUlVVdHlzek1MREkwTkp3TklDWXlNbkx0Ky9mdlF3ME5EWk1CREFNd3pkRFEwTURBd09ERysvZnZ2NmtxSnNZTjdhd29QbThyQUZjMU5WVnEzcXpwbVAvYkRCZ1pHWUttYWZuWThaMUNVUlFVK0h3NE96bkF3NzBkb3AvSElQbmRldzVoNEtxdVkxRDBJVDNsRHVyUnUvN0hUVTZWSTBkT25XTFV5TUVFSERLVkVIQmFObXNLNzY1ZDZ0b2tPWldrbTVjbk9yUnJBd0EwaHlLenpHeWNMT3JhcHZxT2taR1JrcG1Ob3orSHc5a0xnbjZFRVA3QS9uMndQamdRUXdiMmc3S1NVbDJiK00yanBLaUlnZjErd3JwVkt6Qml5RUFBaEFiUW0xQWszTXpHS1VqWDNsNmxybTJzQ1J3ZEhSMWRYVjNEQVR3bmhIUmpHQ1l3THkvUE5Tb3E2cTZzOCtQaTRqNUdSa2JPRkFnRWpnQWVVUlMxeHRYVjlaNmJtMXZMcjJ0NTNXSmg3ZFNPNW5MMkVGQlRLVUkwT3JScmcyMmJOMkRZNEFFL3ZGTkNqS3FxQ2diMit3bTd0bTVFWnc5M1VCUlJCeUZUZUJUWmEySHAvRjBNMGc0T0R2cXVycTUvTUF6emhxS28yWVNRNHdLQndEa3FLbXBIR1plSUhqeDRzSmxoR0dzQTJ3Z2hFd2toTDF4ZFhVZDhUYnZMdzlqWVdKSG04UUlCMG83UDU1UHB2MDVDdno0KzhvcG1QeGdXNW1ZSVdEUVg3dTNhQUlTb0VtQ2VtWTNEeUxxMnF5cklIUk55NU1pcEN3aVhRM2tCeEpISDVXTFFnTDdRMWRHdWE1dmtWQkpORFEwTTZQc1RsSldWQU1DU2dQS0JYTFBvUytHWVdUcTU4VlIxVHhKQ3phZHB5c2pjekpUYXRENFl5NWNzZ0xtWjZROHRjRmxWQ0NFd05USEdvbm16c1NQMEx6U3lNS2RvRG0xQUNKbXBMT0tlYldEcDFCTDF2Q0laVGRPL0FCZ0VZS2RBSUxDT2pJeWM4NklTWXArUEhqMTY4ZURCZy9ZQXBnQ3daQmpHcjdadC9SYlF0YmRYTWJWMkhzNXdxQWlBTkZkUlZ1SU1IdEFYNi85Y0FSc3JTL25pN1RNNEhBNHN6TTBRSExnTW80Y1BnWXFLQ2tWQVhCbWFIRE96Y1I2alkyT2pXdGMyVmdjdWw5dVJFREtIWVpoSW9WRFk0c0dEQndNZVA2NjQzR0pVVkZSMlpHVGtPSVpoT2dQSUE3RFEvdHR3ZGxLMHN2WWVnUFFpQkp3VkFZc3daRUIvS0NyOEdOV2E1RWhpYldXSk5hditRSXRtVFVBSTBhSW96bG96R3llUHVyYXJzc2pmeGw4WmVTcUhuTnFndnFWeUdCczMxdUlvY1A0Z0lKWXV6bzZZUG1VU2FMcGVyeFYrT0F3TTlISHZRUlRlSkwybEFhaXJhcXVmK1ppUjhVTldRdmhTakJzMXR0VFVNNXhHY2NocVFwSEdHdXJxWlBTSW9aZy9lenBjWFp6a29iZlZ4TlRFR0o0ZTdsQldWa1pNYkJ3cEtpb3k0VkNrdDRhMnZwYUd0bDVTZGtacXZSUnUxZExTdWtKUjFONm9xS2d0S1NrcFV1WGg5UFQwU2lpS2loZUpSTmRUVXFURDc5KzllM2ZIME5Cd1QzNSsvb0dNakl6dlduL0QyTnErdVFLNHF5aUt6T1pRRkw5WkUxZk1uVFVOWTBZT2d3S2ZYOWZtZmRQd2VEeTBhZDBTamUxc2tKNmVnZVQzNzdrQTQ4TUQ3YUNtcmZQbVEwWmFZbDNiK0NXOGYvLytpYUdoNGRuSXlNaGxLU2twYjJXZG82K3ZuOEl3ekxXVWxCU3B1ZFQ3OSs5ZjZlbnBiV0VZNXNpVEowOVNhOS9pY3VHWTJUcE9vaWhxT3BkTFU4T0hETVRZa2NQQTVaWlZDVlhPandDZno0ZTFaU1Bjdm5jZjJka2ZlR0JncDY2amYvRkRSa3AyWGR0V0VmS1ZnQnc1Y3I0NlhHWGlDWkNXQURCMzFqUW95RDM3OVE1RkJRVk05L3NGLzk2OEJVTFFsQkMrSjBwemRlVlVBak1iSnc5Q3lDcENpQU1oaE51c2lTdG1UZnNWRHZhMjRNc1hURFVDSVFRTmpBd3hhZndZZEhKdmo2RFY2M0R6MWgwZFJvUVpJSnl1WnJaTy9nblBIeDJ1YXp1cnlyTm56M0lCUEhWeGNSbEZDUG03clBNNEhBNWNYVjJsampNTTgzTmtaT1QyMnJUeEc0Q1kyN3FNQkxBVVFBTUFuRUg5KzJDaTd4aTVWa3NWNEZBVTNOdTNoYTJORlRadDNZNGR1L2NCUUhlS29sM01iWjJYeHo5L3VCbjFLSDlkeklNSEQyNDVPam8ycEduNldWbm5FRUprOWg5Q3lKNEhEeDZNQVZEbnVqWEdEUjN0S1ZBVEFNRE54Um1qaHcrUk95WGtBQURzN1d3dzBYY001aTlaaHBLU1loY3dsQytBUlFBRWRXMWJlY2dkRTNMa3lQbTZXRnJ5R2NJSklBRFhzMk1IdUxrNDE3VkZjcjRRRjBjSGVIbDY0T3lGUzF3T1F4YkMwbkkvNHVLSzZ0cXVieGhpWm1ablFCUzRjMERJWkVJSXBhYW1pc0g5KzJMU2hMRlFWZmtXb29LL1AzZzhIaHdkN1BIM3VtQnMycm9kdS9idTUzejg4TkZKeEpBRHByYk9vVXhlb1g5aTRvdjNxSCtWQjJoQ0NKOWhtRVVBMGlweHZpNGh4SjlobU85NjdtZG1abWRJRkhpTEFQaFNGT0hvNkdoanB0OWs5Ty9qVTllbTFWc005UFd4ZU41dmNIVnl3aCtyVmxPcGFla21ESmkvelcxZFdwY0lSUFBmeGoxS3Ftc2Jxd3FYeTZVQThBSHNaaGptUmlVdit3TUFyL2FzcWhwY0x2bVpBZXdKZ0FXL3pZQ0pjWU82TmtuT053Sk4wL0RwMFEweHNYSFlzbjBYRHdSK0pvM3M5aVMrakg1UzE3YVZ4M2M5T1Awb1hMNThHWW1KaVJneDRwdlI0U21YZ29JQzVPVGtRRTlQcjA3dDJMdDNMd29MQ3pGNjlHaUo0NFdGaFZpNGNDSEdqeDhQS3lzckFFQmFXaHFDZzRNeGRlcFU2T3ZyMTRXNTN3M210TklnUW9pMWhybzZSZzRiWEN2M0tDNHVCbzlYZDNPSDA2ZFBJejgvSC8zNjlXT1A1ZWZuSXpFeEVlYm01dXlPZUZKU0VuSnljbUJuWjFkWHBsYWJjYU5INE02OUI4akt6clkwNHlnTlN3QzIxclZOM3lUbTVncG1mUFVoaE1Ka01IRG04L2xVbDA3dUdEWjRJSm8zZGF0cjYzNElsSldWTUczS1JIUnMzeFk3OSt6SCtVdFhxTHk4dlBGRVdhR051YTN6aHZqY2pKMUlTaXFvYXp1ckNpRms3NE1IRCtJcU9zL056YzBTZ1A5WE1LbXVvTTF0bmZvRDFCUUF6UWtCcDBlM0x2QWRQUktON1cwcjFVQitmajZVdmxCb05pd3NEUGIyOW1qWjh2dlZGTzNWb3h1c3JTMFJHcllUUjQrZkJJQ2hQSnF5TTdWeFh2Zm1CYjBmdUY5UzF6WldGWkZJZERVcUttcExaYzUxZFhWZFVOdjJWQmFqaHZhbUlHUUVUZE5VY09BeU9EU3UyWGxFZW5vNnNyT3pZV2xwV2FYcnZ0VitJQkFJa0pHUkFUMDl2VElqcGpJeU1zRGhjS0Nob1ZIcGR0Kzlld2RDQ0F3TURHcksxQnFEeStWaTN1enBlUGo0Q2U3ZWoxU2lhSDRnQUI5OHcxRVRjc2ZFZDhEOSsvZHg3OTY5YWpzbUNnc0xrWm1aS2ZNekRRME5LQ2twNGNPSEQ4akxrMTBDWFU5UFQwSW5RQ0FRWU1PR0RXalJvZ1ZhdFdyRkh2L2xsMTlRWEZ5TTdkdTNTK2tLK1B2N3c4REFBT1BHamF0MXdiZW5UNThpSjBjNkpiNmtwQVNYTGwyU1dGVG01ZVhoM0xsekdEdDJySlJqNHZIanh4WGVpNklvTkc3Y1dPcjRqQmt6WUdscGlZa1RKMzdCTjZpWDBBeElQd0tnUmZPbWNMQ3YrUVc1UUNEQWlCRWowTFJwVTh5Y09STkpTVWw0Ly81OWhkZloyOXV6RTlMNCtIZ1VGVlZ1NDc5Um8wWlN6L0h4NDhlUm1wb3E4UXc5ZS9ZTUV5Wk13UDc5KzltQlBqdzhIRGR2M3NRLy8veFRadnZwNmVtNGMrY092THk4S2hScGk0Nk9ocCtmSDVTVmxYSHc0TUd2b3R0aGJkVUk3ZHEyd3ZHVFowQUloZ1BZRGtCWTZ6ZXVSNWhhT2pjbVhDYUlZa2hiQUdwcTZtcFlPR2NtUEQwNlFFMjFYdXZJMVRzSUlYQnhka1NqUmhidzlPaUFCVXQvSng4K2ZIQWdETFBTVEZXclA3SFNtUmtmR3hWVjEzYktxUnFhRFJ1cXEzTlY1eEdRQ1NCUVYxVlJ3ZXdaZnVqZXRUUFUxZFJrTGtRS0N3c1JIeCtQbUpnWVBINzhHUGZ1M2NQSGp4OXg0TUFCYUdwcVFpU1NIVUJUMW52MTVNbVRFSWxFRWdzeWdhRGkrVDhoUk9yZG5wT1RnNXMzYjFaNDdhZG9hbXFpZWZQbUVzZlMwdExLL0I2VlJWVlZWY0paWTJObGljWHpacU4xeStaWStuc2dKemMzcnhrSFpJT1pyYUM1TUxmeGtxU2twN0lua25KcUVvckg1YTBEZ1lxYml4TjZkUE9xOFJ0czM3NGRlL2Z1eGYzNzk2dDBYVTMyZzVva05qWVd3NFlOdytMRmk5R3JWeStaNTZ4ZnZ4NFJFUkU0ZnZ4NHBUZFBseTlmRGg2UGgrRGdZSW5qQlFVRnlNcktrbmtOVGROZmRYTjJ4TkJCZVBZOEJybTV1VjFOclJ3NnZvbDljdjZyM2J5S3lCMFQzeW5QbnovSDJMRmpaWDVtYm02TzhQQndxZVAvL2ZjZlpzNmNLZk1hY1VjT0RRM0YzcjE3Wlo3ejZZSUxLRjJNeDhYRjRlalJvOWl4WXdmTXpjMEJBQk1uVHNUUFAvK01MVnUyNE9lZmYyYlAzN05uRC83NTV4KzBiZHNXSXBGSXdqR3hlZlBtU2kwdXkyTEdqQmxRVmxZdTgvUDgvSHo4L3Z2dkFQNzNBdDIyYlJ0T25EZ0JBTWpOelFVQWJOaXdBU3IvSDI3ZHRXdFh0RzNiRm1QR2pLbHc0RmRRVU1DTkd6Zmc3KytQek14TXJGbXpCZ0NRa3BJQ0xTMnRMLzVlOVExVFMzc2JBbGp4K1R5MGFkbThWa3EwaFlTRUlEWTJGci84OGdzQTRPREJnd2dQRHk4emI1OWhHQlFWRldIUG5qMndzYkVCQU15YU5RdXZYbFVvMGcyZ05EcWlwS1FFZkQ0ZnVycTYxYlkvUHo4ZlQ1NDh3WC8vL1lkYnQyNGhKaVlHQUtDdHJZMFdMVnFVZVYxV1ZoWm16SmlCb3FJaVpHUmtTUFd2MmtKVlJRVnRXcmJBaFl0WGtGZFFZTjdBdXJIRDI1aW5EMnY5eHZVQVhYdDdGVVVocHh0RnlGb0NZc2puODlDdWJXdjRMNXdMQS8yNmpSajdrU0dFUUUxVkZkMjdka0dyRnMyeDBIODVMbCs5cmxwWVdOUUpIT2FzcVkzRGpIeVUvSk5laVVvWGN1b2NqbEZEK3dZOEhqY1VRR2RDRVdKdmE0TkY4MmFocVp0cm1UdWpnWUdCT0hEZ0FBREF3TUFBRmhZVzZOeTVNeHdkSGNIbjh4RWNIRnptWE9mVHNhSTgwdFBUNGVWVjhZSlJTMHNMNTg5THJoT1NrNU14Yjk0ODhIaThTbTNTRkJjWHc5SFJVY294MGE5ZlAzYis4cVhNbURFRFE0WU1ZZjlOQ0lHYW1pcjY5dTRKeTBZV1dMbzhFSStlUEZObmhNTEp0QXJ0MktDaDg0UzNyeDYraE54QlhXc1kyenEwSndUZGVUd2VmdXJWNDRzMVUvTHo4M0hnd0FFTUh6NjhTazZCNjlldlEwRkJBYzJhTmF2dzNDL3BCNWN2WDhhQ0JkVUxUbkYyZHNaZmYvM0YvanN4c1ZTcjFjSkNkblh6dExRMG5EbHpCdDdlM3VVNkRTSWpJNUdhK2ovTjAvVDBkTkEwamJObno3TEhURXhNa0ppWWlIbno1c2xzdzh6TURFZU9ISkg1V1VSRUJPYlBuOCsyV1pYb2piSm82dVlLeDhaMnVIWG5Ia1U0SEQ4akk2TWJ5Y25KK2RWdXVCYVFPeWErVTBRaUVRb0xDOUcxYTFlSlRuajI3RmtVRkpRZnFYcng0a1dKTVBqT25UdExmTzdvNkNqUjJSTVNFakJzMkRDcGRpaUt3dkxseXpGbzBDRDQrZmtoUER3Y0tpb3FhTmFzR1hyMDZJR3dzREIwNzk0ZEppWW11SFBuRGxhdlhnMEhCd2NFQmdaSzdVamN2SGtUc2JHeFZmb05nTkxvQjZGUWlLbFRwNVo3SHNNd3lNOHY3YU5peDBSUlVSRjdyTEN3a1AxLzhTUkJmTjdkdTZXbDQ3dDM3NDd1M2J0ajBxUkpBRW9YeUtkUG44YXBVNmZZK3hRWEY3TnQvWkJRWERkQzBFQkZXUVV0bWpXcDhlWWpJaUt3YytkT2pCczNEdTNhdFdPUFcxaFk0T0RCZ3pLdmlZdUx3OENCQXlXT1RaczJqWTJtdVhMbENzNmRPNGNoUTRiQXdjRkI2bnAxZFhVTUhEZ1ExdGJXV0xseVpaVnRMaW9xd29rVEovRG8wU004ZnZ3WUwxKytoRWdrZ3JLeU1seGNYT0R0N1kwMmJkcWdZY09HWmJieDRjTUgvUHJycjhqSnljSFdyVnR4K3ZScGhJYUd3c0xDb2xJVGd1cmk0dVFJVFUxTjVCVVU2SElKM1FyQWorNllvRTBzSFR3NEREMkpVT2hPQ0tHZEhCcGp5TUIrOFBieUxOZEpLdWZyb3FXcGdaVy8rK1BjaFV2WXZmY0FJaDgrMXVNd1pKc3FRNTlWdG5iOEt5R0dkNzRlaEtlYnVybFZLaDNJdExZTitacVltanBxRWlWcURFVXdDeUQ2NnVwcUdES2dINFlON2cvRENzS3FjM0p5WUcxdGpiQ3dNQ2dxS2twOTNyOS9mNGt4QkFCZXZueUpQLy84czlMMnFhbXBZZFdxVlJXZVY1N1k3ZnIxNjlHMGFkTUsyNWcrZlRxeXM2VUY5NE9EZzh2Y3JjN0p5Y0hLbFN0UlVsS0NoUXNYbHBuQ1ltWm1WdVo5blIwZHNIRmRNUGJ1UDRSZGUvZVRyT3dQN2p3ZWM5M2MxbWxOc2Fnd05Ea21wajVVdnRIOS96U255bEQzMVF5TmpSVTVEUDBMQ0dnSGUxdTBhOU9xNG12SzROYXRXMWkvZmozckNLc01zYkd4bUR0M0xoUVZGWEgwNkZGMnM2NHN2cVFmR0JzYlMwU2NabVptNHZUcDAyalRwbzFNeDhLVksxZVFsWldGbjM3NmlUM1dvSUdrM2taRmpva2RPM2FBRUlJSkV5YXc1NTg2ZFVwcWcyZnYzcjI0Y2VOL2tpVEZ4YVdGamZ6OS81Y2w5OU5QUDhIUjBSRkE2U2JucDMxcng0NGRlUHIwcVV3YkFMQWJvZ0tCQUtkUG41WndDbjRwK25xNjZOSE5DL2NlUkVGUVV0S01WdFAxUUhMeXlXbzNYQXZJSFJQMWxOallXSFpITnlFaEFUazVPYXkzVHF5TEFBQ2VucDdvMkxFaisrOFhMMTdnNWN1WDViYXRxS2hZN2tCSlVaUkVKNU0xcUl0UlYxZUh2NzgvNHVQakpWNWVmbjUrNk5XckYweE1UQUNVdmtCYXQyNk5wVXVYeXF6UXNIMzdsd21JQndRRTROaXhZNnlqUXlRU29hU2toUDI3U0NSQ1VWRVJhSnJHbjMvK0NVSUljbkp5NE83dWpwOS8vcG5kb1k2UGowZmZ2bjB4YytiTWN2UHQ1RXJmWldOdWJxN0FFS1lsd3hCbGN6TlROTFF3cjlIMnIxeTVnc1dMRjZOTGx5NVNBMGxCUVFIdTNic244N3JrNUdTcFk2MWJ0d1pRbXNJVEhCd01PenM3VEowNkZSd09CdzhmUG9TU2twSkVQeXVQeTVjdkl6VTFGVy9ldkFGUTZoeThmLzgrKyt5bnBhVmgyYkpsc0xDd2dKMmRIZnIxNndkSFIwZFlXbHF5T3hnYk5teEFhbXFxeE1BbkppMHREWk1tVFVKaVlpSldyMTROYTJ0cldGcGE0czJiTjVnL2Z6NHlNek14ZUhEdGFIbUlzVEEzaFptcE1aTGV2bFVFUVhOOWZhZGRLU21QWk9kOGZmL3d6R3ljRnhJS3ZtQVlYUjZmVDQwY09nakRod3hFQXlORCtUdmlHMFJKVVJFK1BielJvbGtUN0Qxd0JGdTM3Nkx6Q3dxOENVVTFNN2NSYkk5L2dZVUF2dVd5bWhmcjJvQ3ZqYnFwb3lhbFRMWUJwRE1BSlhNelU4eWROUTN1N2RwVXVpcUJRQ0JBWEp5a05BZVh5NFd0clMyVWxaV2xGdXF5NWliMzd0MURSa1pwUmRhOHZEekV4Y1d4Y3pFUER3K0orZGVYOE9qUm93bzNrNERTaFp1c3lJb21UV1J2QUNRa0pHREZpaFhJenM1R2NIQXdXclJvOGNXcGYvcDZ1dmpsWjErNHVqamg5NVdyRVJ2M1VnOE1XY2luRk52b21ObjVwaWRFdi91aWhyOFNGRVg5RHVEM3VyYWpzcGdxYVRlaEtEUUhnRzVkUEdGaytPWGFCaDRlSGhneFlnUjI3dHlKQmcwYVlPVElrZVdlbjU2ZWp1blRwNE5oR0t4WnM0YWQxOWQwUDdDeXNzSzBhZFBZZno5NzlneW5UNTlHMTY1ZDRlM3RMWFYrWW1JaVhyeDRJWEdObUhmdjNrRWdFQ0FtSmdZYUdockl5c3BpVXl5MHRiV2hwS1NFOSsvZjQvRGh3eGc4ZURDckZmSCsvWHVFaG9iQzFOUlU0cDVCUVVFUzdVK2VQRmxtS29mNCsxdFlXRUQxazVSTmRYWDFNcjkzYW1vcWJ0KytqZWJObStQT25UczRjZUpFalRnbWdOSm5aZHV1Y01TOWZLMUxFWFFIRUlGdlVHdEM3cGlvcDF5OGVCRzdkdTBDVU9xdFl4aUdYYlNNSHorK1V1RlZaZkhvMFNPSkFZcGhKQ3RCNWVYbElUSXlrdjIzckJTTGhRc1g0dEtsU3hMSHhPa0w1ZEc5ZTNmMjcyM2F0SkY2QWJ4Nzl3N3YzcjFESlhlSElCU1dSaEtLSnlxM2J0M0NsQ2xUSk00UkwwTDM3ZHNIWFYxZGxKU1V3TS9QRDFwYVd1d09CRTNUOFBQekE1L1BSM1oyTmxSVVZLUUdjWVpoYWpVL3JyNVR3RkZUVXlSVVcwSkF1bmZ0WEtPLzFjR0RCN0Z5NVVxMGFkTUdBUUVCVW91L2xKUVV6SjQ5VythMTRtZEVGbHUyYkVGV1ZoYldyRmtERG9jRGdVQ0FSWXNXUVUxTkRUdDI3S2hVaU8zaHc0Y1JHUm5KcHZ1RWg0ZURFQUlQRHcrb3FLakF3TUFBeDQ0ZEszY3kvZXpaTTVtUk52ZnUzY1BDaFF1Umw1ZUhEUnMyc0R0ckZFVWhLQ2dJQ3hjdXhLcFZxL0RxMVN0TW5UcTExbmJxYVpxR2w2Y0hidDY2UXhpR2FhNm9XS3dMNEFkelREVGhtdGtXTmFQQStSdUVPTkkwQjBhR0JwZy9ld1k4UGR6bERvbHZIRUlJREEwTU1HM0tSTGk1T0dIcDcwSGtiZkk3UFlGQU1OdkN6cVdQUUNBY214Z3J2QVU4K3hZZEZMMUVJbEZpUlNkUkZHVUM0UGhYc0tmMnNMZm5tWWk0N2h4Z0h3SFI1UFA1Y0hac2pOVXJmNGRoRllXcFg3MTZoVkdqUmtrY016QXd3S2xUcDNEdTNMbEtSVWZzM3IyYmpab3NMQ3pFNWN1WGNmMzZkUUJBaXhZdHFoMkdIUm9hV3FWVWpzcHc1TWdSQkFjSFEwdExDeHdPQitmT25jTzVjK2NRSHgrUEtWT21WQ3BDNDNPNFhCb2QycldCbmEwMWZwdS9CTGZ2M1Zjc0xDenFycUxBZTZaczVUQXNnU204OEsxV2JHSVl4cDlobUtPVk9aY1FjcmF1MytXRWdndkRvQUdYeTBHZjNqMnJQYlpNbVRJRnNiR3hXTGR1SFF3TkRkR2xTeGVaNTJWbloyUGl4SWxJVFUxRmNIQ3doRzVhYmZlRDZqQnUzRGlKZFVydjNyM1p2d2NFQk1EYjJ4dnIxNitIbXBvYXhvMGJ4MzdXckZrenRHelpFbXZYcmtXSERoMGs1azkzNzk1bDUzVFoyZG5nY3JtNGZmczJnTklxVUxMS3pGYUdreWRQZ21FWWRPL2VIY1hGeFlpS2lrSnNiR3lsTjhMS1ExTlRBNk9HRGNWQy8rV0VZWmlPK3ZwTy9KU1VSM0xIaEp5YTRlZWZmMlozaFgvNjZTZncrWHpzMjdlUC9melpzekpMTTFmSTUya1BuNHNBdm56NUVwTW5UeTYzamNMQ1FpZ3FLbUxNbURGZlpNUHUzYnRsaWcvKzlkZGZPSDM2Tkd4dGJURnMyREIwN3R5NVhDLy81NDRKVzF0YnJGcTFDZ0tCQVBQbno0ZTF0VFdyeGFHa3BJUk9uVHF4MTY1ZHUxYXFQZkd4Tld2V29GMjdkcGcvZno0YmdaS1JrWUZEaHc2eERwbU1qQXg4L1BnUmd3WU5Bb0N2RWxML0xVUFRjQ0FFOWp3dUY5NWRPMWQ4UVJXSWk0dURwNmNubGk1ZENwcW1NVzNhTkRSbzBJRFZUREUzTjY5U0tnY0EzTDU5Rzd0MjdZS3ZyeTliTllPbWFjeVpNd2VUSjAvRzRjT0gwYjkvL3dwdDI3QmhBNEJTSjhLRUNST3djK2RPTnVwbTY5YXRTRTlQUjJKaVlwbXBHZzhmUHNUOSsvY2xKdEFsSlNYWXRHa1R0bS9mRGdNREE0U0doc0xRMEJDVEowOUc3OTY5NGVucENacW1zWHo1Y3VqbzZHRFBuajI0ZWZNbTVzNmRpN1p0MjFabzg1ZlF4ZE1EeTRPQ1VWeGNiQ1BpS2pRR0VGOHJOL29HYVdEcmJFMURNSjRDUFFJRXVybzYyaGc4b0IrR0RPd0hQVjJkdWpaUFRoVWdoTUM5ZlZzNE96cGd6NEZEQ045M0NPOVRVaXc1TkhYVTNJYmF6WWdjL2s2SWZSSmQxM1lDUUZSVTFEWnpjL1BkOGZIeFJRQ1lDaThBb2dEVVd3K1p1Ym05QVlUMGI2QXdpb0JvbUpvWVkveVlrUmpRdC9jWDdmWTdPRGhnNjFiSklrTGlSZDdnd1lNeFlNQUFpYzhlUG55SThlUEhTeHdUYjdna0pTWEJ4OGNIdnI2K0VvdWI2bExkVkk1UFNVcEtRbEJRRUc3Y3VJR3VYYnRpN3R5NXJBaWdqNDhQVnE1Y2lRa1RKcUIxNjlhWU1tVUtySzJ0cTJ5dm5xNHVRdjlhaXlQSFQyTHoxaDE0OVRwZWd4RE9Yak1vN3l4cDVCQ1kvUEpKaFE2MHI4V0RCdzllbXB1Yks4Ykh4NWVnOG5vWTMwSlp0bzZFZ09QVjJST2FOYkRncHlnS3k1WXR3K0RCZ3hFWUdJZzJiZHJJM01TWU9YTW1FaElTMkhNK3BiYjdRWFh3OS9kSFFVRUJwaytmRGk4dkwzVHIxZzFwYVdudzkvY0huOC9IalJzM0VCRVJnWUNBQVBaN013eUR2THc4REJnd0FOT25UMGRZV0pqRXB1YWtTWlBBNFhBa050aW1UNThPZ1VBQU5UVTFDYzJZOSsvZlN3anRsMVZBQUNoMVRQQjRQTGk3dTZPd3NCQlJVVkU0ZnZ3NFpzeVlVU08vaFUvUGJnaFlzUkxGeGNVMmltb2xWa2pCTnlmMExIZE0xSFBldkhtRE4yL2UxSWczemNqSUNENCtQcGczYjU3RUlIL3MyREhrNStkajZ0U3BHRHAwS0pvMmJjb0s1c3lhTlFzTkdqVEFvVU9Ib0sydExkR2VtcHJhRjRjZ25UNTlXdWJ4eFlzWG8wbVRKdGkyYlJzV0xGaUFEUnMyWU1TSUVmRHg4WkVaWmxsU1VpS3hFNjJscFlXT0hUdmkzMy8vaFZBb2hMYTJOaHRpSmg3VUF3SUN5Z3gvL05UUkFBRHQyclZENDhhTlVWUlV4RllnRVM5aS8vMzNYeng3OW93ZCtLMnRyU3RNby9tZW9RbnBBWUIyZFhHR3JrN05MdGFtVFpzR1BwOFBRZ2pPbnorUGE5ZXVTVVRvSkNZbWx1bEVFT2NIZnNxMWE5Y3dkKzVjcUt1cm8wR0RCZ2dQRDBkbVppYjdZUmNLcHdBQUlBQkpSRUZVaDZacGJOaXdBWjA2ZGFxV2VLbTN0emZDdzhQUnYzOS9tYyt2U0NSQ2NYRXhqSXlNV1B2UG5Udkg1b1IyN05nUml4Y3ZocXFxS29xTGk1R2ZuODhLcHJWdjN4NFVSV0hHakJsbzFxd1psaXhaQWo4L1B6ZzZPbUxzMkxGUytkUFZSVTlYQjAxZG5YSHo5bDBhSE1ZTHdLa0tMNnIvMEtZMkRuMG9RcFlRd0FvQTNicGxjOHlaTVJWV2xvM0E1Mzh6NWU3bFZCRk5UUTM0amg2Qmp1M2JJVEI0TGE3ZitFOExGQ1lSaXZZMnRYWUtlQlBEM2ZzTmFFOEk0K1BqZndpQlFWTXJSMDl3cURXRUVHc0FYRGNYWi9ndm1ndHJTK21xU0pYbHc0Y1B1SExsU3FYUGo0OHYyOWNxcTRMR21UTm4yTlRSaXREVTFKVDVUcjU1ODZiTWRNUFBlZi8rdmN3eEJDZ1Y3OTY2ZFN2Mjd0MExtcWF4Wk1rUzlPelpVK0ljTnpjM2hJZUg0OWl4WXdnSkNjR1FJVVBRdDI5ZlRKNDhXU0lNdlRMUU5JMitQajNoN09BQS96K0M4Ti90dTZvVU1JSEhvejNNckIxbkpzUThsajNCKy9vdzhmSHg5VTMwaTBzSTJnREEwSUg5S2pxMzBtaG9hR0RWcWxWUVZsWXVNN0p5N3R5NWVQUG1UYmxwR2JYVkQ2cERreVpORUI4ZkQ2RlFDSGQzZDdSdTNSb1BINWJLWUwxLy81N2RQTnE1Y3lkQ1FrS1FtNXVMdkx3OGlXanhmZnYyWWNpUUlSTHJuS1ZMbDBwdE9PN1pzd2ZidG0yVE9QYnBta0dNTE4yV1I0OGVJU0VoZ1kybTlmVDB4TXFWSzNIbXpCbjQrZm5WU0pVMUZXVmx0RzNWQXBldVhnY29lalFBdjJvM1dzUElIUlAxbkpNbi82ZGRjdmp3WVhUdjNyM013YWs4UG43OENLRlFpSDc5K3JGVkFNUllXMXRqNzk2OWlJNk9abDlhSlNVbFVGRlJ3YWhSb3hBVUZJVFdyVnZqM2J0M0VBcUYwTkhSZ1lhR0J0dUJMMSsrakhmdktwZGk2T0xpQW50N2UyaHBhY2tNL2FKcEdyMTc5MGJQbmowUkVSR0JUWnMySVNnb0NGdTNia1ZRVUJCY1hGd2t6di9jTVNGRzdNMHNMaTdHcVZPbkpGSkkwdExTV0pHY3ovbGMzYnByMTY0QVNsTkVBR0RvMEtHd3RTMnRsNTZWbFlXRWhBUUo1OHpyMTYrcnJaQmRieUZvQmdETm03clZlRmk3K0puUHpNeEVZR0FnT25YcUpERzRhV2hvWVBqdzRUS3ZUVXRMa3hCekZiZFhXRmlJd3NKQ0xGNjhHR3BxYXREUjBXSC9EQmd3QUh2MzdzWHExYXNSRUJEd3hYWWJHaHJpNk5HamVQejRzVXd2T2lFRUdob2FjSEZ4QVkvSFExaFlHRUpDUXFDaG9TRlY4a3FjNHpoaXhBak1tVE1IbXpadFlrTjcyN2R2andNSERtRHQyclU0ZmZvMEZpeFlnSU1IRDlab3VTcENDRnExYkk2YnQrOENCRjhXeDFoL29QUXNISFNWZWRRaVVHUWNBSjYybGhiR2pocUcwY09IeWgwUzN3azhIZy8yZGpiWXVuRTlkdS9kajQyaDIraTA5SFJMRG9kc3NiQXBhYzhVMlMrSWozK1dDcUI2OVJqbGxJbSt2cE15WDVPTW9RajhDWWlHaW9veWhnOFpoRmxUeTQvYXJBeEpTVWxZdkhoeHBjLy9QSzMxVTg2Y09RT2dkTTd4NzcvL29tM2J0bGk3ZHExVVNmTEN3a0xRTkMyMXlIQndjSkM1SUR0MDZGQ2xGaVI1ZVhsU0pja3pNakt3Wjg4ZUhEeDRFSGw1ZWZEMDlNU1VLVk5nYkd3c3N3MktvdENuVHg5MDd0d1pxMWV2eHFGRGgzRHg0a1ZNblRvVlBYcjBxTkNHVCtGd09MQ3h0a1Q0dHMxWTk5ZG1oTzNZVFgvTXliRWpGTFhQM01aNWVTNEsvNUpYdmFrNlp0YU9ubUNnMTZDQklacTR1VlI4UVRsRVIwZExQTk9FRU9UbjU3TVIxNW1acFZWZlA0M0ExdGZYbDRySTF0TFNZblVaYXFzZlZKY1hMMTRBQU50SFVsSlNBSlE2TFpTVWxOQzRjV1BvNmVsQlIwY0hXbHBhME5MU2dycTZPdFRWMVpHVmxZV1pNMmRpMjdadEVwVUxFeE1UOGZqeFk0bjd5RnJyYk42OFdVS0xiL2Z1M1hqKy9MblVlV0xSeTI3ZHVnRW9uYmUyYXRVSzE2OWZ4NDBiTjlDaFE0ZnEvQVFzblQwN2xqb21DQmtFWUNhQXVuYXdTeUIzVE5SakJBSUJqaDgvRG0xdGJXUmxaU0VrSkFTblRwM0N1blhyMkhNcWs1c0lBSGZ1M01GdnYvMVc0WG15Rm5lZmR0U0pFeWRpM0xoeG1EOS9QbnZzNU1tVDdNSzlMSXFLaXNBd0RDWlBuZ3g3ZTN1Sjd5QUxEb2VEN3QyN3c4dkxDOGVPSGNQeDQ4ZGxoaDBLQkFLSkNpTkFxVFBpeXBVclVGTlRRMkppSXBZdFc0YU1qQXgya2JkejU4NHk4LzFsVFV5RVFpRkNRMFBSc0dGRDFpbFJGcC92MmhjVkZmMG91ZWNjaWlGT0lLVTEwR3NEa1VpRXhZc1hJeXNyUzhJWjFLTkhEN1JxMVVxaXB2YW41T2Jtd3N6TVRFTEJ1WG56NXRpNmRTdDBkSFNncTZ1THRMUTAvUDMzM3hnNmRDZ2JFVU5SRkZzQ3R5cThmdjBhTjI3Y2dJK1BENVNWbFVGUkZKeWRuU3Y4YmdBd1lNQUE1T2JtWXRTb1VWQlRreTYxcXFHaGdYWHIxbUhUcGsxU3l0TTZPam9JQ0FoQS8vNzlrWm1aV1NzMXRCdmJsLzQyaENHT0FDaDhod3MyTFV0TE5UV08wbEJDcUdrZ3NGSlVWRVMzenAwd1pHQS91RGc3VnZxZEs2ZitRTk1jakJnNkNLN09UdGg3OERCT25qbkh6Yy9QSHdzRlhpZFRHNmZWb2p6aDdxU2twNWwxYmVkM0JtVmk3ZFNHUTVHcGhKQ2VBTGhOWEozaE8zb2szRHRVUHgzTjNkMGRibTV1Nk5Pbmo4VHg2T2hvM0w5L1gyYWxzZVBIanlNdkwwOXFZZi95NVV0RVIwZERXMXNiLy8zM0g3WnMyWUtKRXljaUlpSkNxZzBQRHcvMDdkdVhMV2RkRmhvYUd1alRwdytHRFJ0V2JsVU1NWWNPSFdLcmlJbTVkKzhldG0vZkRqYzNOL2o1K2Ntc0tpVUxWVlZWTEZxMENGNWVYbGkyYkJsQ1EwUGg0ZUZSWnRXT2lwZzRmZ3djRzl0aGM5aE8zTDU3VDVVUUJLZ3dpcTJWYlp6V0pyeDRkQVhmNFRoUlcxQVVOUW1Fa0xhdFc0RmJ6UjMwRVNOR1ZGanFIcEE5Ny8rVXdZTUhZK2JNbVRYV0QxNi9maTNWLzhSemIzOS9meXhmdmx6cW11TGlZb2hFSXFrVWs3NTkrMkw2OU9sNDl1d1pkSFIwV0FkS1hGd2NORFUxWVd0cmkvUG56MWM0Ym5mbzBFRXFPbmJMbGkxUzBSSGlWSTVQYlJhTDZZcVJGV1ZiVkZTRWMrZk9RVmxaV2VJN2RPdldEZGV2WDhlSkV5ZHF6REhSMk00V3VqbzZTRXRQMTdPd2RPNzRPdTdodVJwcHVJYVFPeWJxTWYvODh3OXljbkxRdFd0WFBIMzZGRXVXTE1HRUNSTVFHQmpJbHRtcHJOaWR1N3U3VkVnand6QzRkZXNXMXE1ZEN3VUZCUVFFQk1EUHp3K21wcWFZUFhzMmpJeU1wTnFSVmMyalBBR3ArUGg0L1AzMzM3aHc0UUk4UFQycnJNTkEwelQ2OWV2SGZ0K2NuQnhjdkhnUk4yL2VSRkJRRUlxS2lxUWNFOGVPSFlOSUpFS0xGaTFRVkZTRTZkT240N2ZmZm1QcmtnY0VCTENDbUorVG5aMHRvVVBCTUF3Q0F3TVJGUldGa0pDUUN1MTkrL1l0VHB3NEFRVUZCV1JrWk9EVnExZFM1VmkvUjB3c0hjeEJvS2FzcEFSOS9acGZFQU9sV2c3aU1FSngzdCtxVmF0dzlHaWxOSzBBbEE3QVl1MldUNk52c3JLeWNPYk1HWFRxMUlsMVRNaFNmNVpGYW1vcTd0Njlpd3NYTGdBQTVzeVpBNkJVZFBYeTVjdFl0bXhaaFcxNGVIaGc1Y3FWVUZGUndhKy8vb3JJeUVoRVJaV2RHbWh0YlMxVFU4UGQzUjFPVGs2VnN2dExNRFRRaDdLU0V2THk4OVgxclJ6TlUySWZ2NnExbTlVQlJoWk9Obnd1Q1FHRDVnd1lGWDA5UGN5ZTlpdTZkT29JRlJWNUNkRHZHWXFpNE96a0FDdkxobWpicWlXQ1ZxOURZdEpiTTRvaXYxTXEzSi9NckJ3bWZTdmFFOThCbEptTjAyaEN5QUpDaURtZng4T3dJUU13YnRRSTZPbnExSWd6LzhxVkswaEpTVUhEaGcyeGRPbFM5Ty9mSDcxNzk4YWpSNCt3Y2VORzlPN2RHNzYrdnVqWXNTUDY5ZXNITFMwdHJGeTVFdVBHalpPYVY0V0ZoYUZObXpaNC9mbzEycmR2RDA5UFQ2eGR1eGF0VzdlR2dZRUJ1Rnl1ekhRSWNmVGtweFhMamg4L3poNjNzTERBalJzM0pFb1RsZ2ROMDlpelp3K0EwdkhMeThzTFJrWkc1WXBpVHBzMmpWMnNmVTZMRmkxdzRNQUJaR1ptZnJGVEFnQzROQTMzOW0zUjJONE91L2JzdzlidHU3bUZSVVc5Q0NHdVpyYU9RUW5QZVp1K2diU28rZ0FYUUFjQWNIS3dyM1pqWVdGaFVzZE9uVHFGZ3djUElpUWtoSDNPWDc1OGlZQ0FBUHo2NjY4eWhlZDEvajgxdDZiNmdhcXFxa1NwVUtDMEdraEVSQVJhdEdnaGMwTklWcmxRNEgvenVLaW9LQW5ibnp4NXdtNGtDb1ZDbWVMaW54SVlHQ2kxWVZsUktvZTRURzlsaE40dlg3Nk0zTnhjOU9qUlEySWQxYUZEQnlncUt1TDY5ZXZJenM2dUVSRlJUUTBObUJnM1FGcDZPa1FjVVhNQWNzZUVuT3FUbjUrUExWdTJvRWVQSGhMQ2poczJiRUNEQmczdzVNa1RBT1dYcGZrVW1xWWhGQW9SSHgrUG1KZ1lQSDc4R0hmdTNFRldWaFo2OU9nQlB6OC9xS3VySXl3c0RDdFdyTURRb1VQaDZ1cUtWcTFhd2R6Y0hJYUdobEJRVUFDZno1ZnBzUGljOVBSMGhJU0U0T1RKazJqU3BBbDI3dHdKZS9zdmU5SG01dWJpMnJWck9ILytQRzdldkFtQlFNQUtDWmFVbEVnNEpvcUxpN0Z0MnpaNGVYbWhzTEFRUlVWRjhQRHd3S0ZEaDlqZmFzYU1HWlhlOVV4SlNjSDE2OWN4WThZTXFSMTVTMHRMTkc3Y0dEZHYzb1N6c3pPVWxaWEI0WEN3WThjT01Bd0RIbytISmsyYVNPM1lmSmR3cU1ZQW9LdXJBMVhWOG10ZWZ3bTdkdTNDamgwNzBLZFBIeHc1Y29ROTd1UGp3NVo4bFVWc2JDeENRa0l3WThZTW1KaVlzQ1U4bno5L3pvWXhBdi9MTFg3eDRvWEVvS0d0cmMwNnRNcGl6Smd4ZVBmdUhUdVo5dlB6UTQ4ZVBhQ2xwY1gyMDVDUWtESkw5TXJhSFJEdmhGVVdjVVJTZ3dZTnlxemhYUk1vS1NyQ1FGOFBMMS9IUTVIQUNjQjM0WmpRYk5oUVhaV25QSkFDV1FVUVZVVWxCYlJxM2h5Lyt5K1VpMXYrWUNncEthR0h0eGRhTm0rSytVdVhreHMzYnlubkZ4UzRnOE9KTkxWMW52V3hrT3pLam84cVg0VlFUbGtRQTB0TEhUNUgrUTlDTUpvaWhOTFExTURzYVZQUXQzZXZHc214L3B5R0RSdWlhOWV1Mkx4NU0zYnYzczFHMnlrcUttTElrQ0hZc21VTHdzTENzSFBuVG5hZTlDblIwZEU0ZS9ZczFxMWJoMVdyVmdFbzNZbHUyYklscksydHNYejVjbHk2ZEFsbnpweVJtSXZrNXVhaVo4K2U4UEh4a1JBYy8rZWZmL0QyN2RzeTdSVUtoY2pNeklTcXFtcTVhYnMwVGNQZTNoNk9qbzVJU2txU1d1aFZobTdkdW1IeDRzVVMwWVJmQ2lFRWVybzZtRHA1SWhvMWJJZ1ZxMVlqTFMzZGhJQmFaMllqYUY1UWJERXI5ZlhyVkZST3hQV0h4TVRTd1JTRXFDb3FLRlNyUktnWVdRNnJ5NWN2QXlpTkd2MThIbXhxYWxxbWs2c20rNEdPam83VXhzL2R1M2NSRVJHQlBuMzZ5SXdjS0s5Y2FHRmhJWjQvZjg2S3lCWVdGaUl5TWhJVEowNEVBR3pjdUJFN2R1eVEvU1A5UHlOSGpzU3Z2LzRxY2V6Ky9mdFNJdjNpT1Izd3Y4SUJUNTQ4a1hCT3BLV2xTYlV2VHVPSWlZbkI5T25USlQ3ajhYZ29LQ2hBUkVTRVRMMktxcUtxcWdKOVBWMEFBQ0hFcnRvTjFqQnl4MFE5SlN3c0RKbVptUmcrZkxoRU5RN3hTME1zNUZnWnh3VERNQmcrZkRpaW8wczNlMVJVVk9EczdJeFJvMGFoYytmT3JEY1VBRXhNVEJBU0VvTG82R2ljTzNjT0Z5NWN3S3RYcjFoaEd4OGZIOHlhTlF2cDZlbmwzak1pSWdMSGp4L0hsQ2xUMkFnRVdib09Pam82RXJsWllyS3pzM0h0MmpWY3VuUUp0MjdkUWtsSkNiUzF0ZEduVHg5MDZkS0Y5WklXRmhaS0RONFJFUkZJVFUzRmdBRURzSFBuVHZhNG1aa1pjbkp5WUdWbGhjR0RCN09PamQ5Ly94MjZ1cnJ3OWZVRkFCUVVGQ0E0T0pqMTdCb1lHT0RJa1NNeWJmVHk4b0tTa2hLbVRKbUNQWHYyd01iR0JnWUdCdmp2di8vSy9XMitSeWhRamtDcFFLS3FTczA3SnM2ZVBZdGh3NGJCeTh1TGRVd0loVUtZbXByQzFOUzB6T3ZFRTkzR2pSdkQxdGFXZFI1czNyd1pWNjllbFRvL05EUlU0dC9pU0lieTZOdTNMMHhOVGNIbjgrSG41NGZXclZ0TGhmSTVPVG1WdVNNbEsrckoxOWVYZlNZcjR1TEZpNWd6Wnc2Y25KeHFKWGZ6VTVTVUZHRmtaSWlYcitNQmluSUZjS3hXYjFqck5PR2EyZ3E4Q0RDQkFqcURFTDZicXpPR0R4NklibDA4d2VPVlhlSlZ6dmVOam80Mi9scXpFaEhuTDJIWDN2MjRjL2MrbjhNd3F6UVVtTzdxMXM2YkVtSktUbjJqcFVXL1ZUaW1ObzU5S0VMTklvUTBVMURnbzB1bmpwZ3dialRzYktwZUhhS3lxS21wWWNLRUNSZzJiQmlpbzZOWmdXb09od052YjI5NGUzdmp6cDA3c0xhMmhvS0NBZ29LQ2lTdUR3a0pnYlcxTlZxMWFpVngzTnJhR2xsWldUaDE2aFIrK3VrbnFjaE5GUlVWdEczYkZ2djM3OGVRSVVQWTFMcFBxNFJFUjBmajFhdFg4UFQwWkIzWDRpcFNzMmZQaHJlM2Q2VytJOE13S0NrcGdiZTNkNFZwZzJMV3IxOWZhY0hDcXNEaGNOQzdwemZzYkt3UXVtMG56cHk3U0FvS0NvWXI4ZFdjekd3ZGd4SW80U0U4ay9jYldWQ0V0Z1VBYlcydEdxbkdJWXY0K0hqbzYrdFhPU1d4cHZ2QjU2U21wZ0tRblFaUkVUUk53OFBEQTl1M2J3ZVB4NE9CZ1FHS2k0c2xIQnpLeXNwWXNXS0Z6T3ZGVWE2ZmMvWHFWZHk3ZHc4cEtTbWxqamM5UFh6OCtKR2RSNHAxTlNaTW1DQjE3YWZwV2FtcHFXeXAwWmlZR0NtZFB6RW5UcHlvRWNlRWlySXk5UC8vZHlZZ1pzYkd4b3BKU1VrRkZWejIxWkE3SnVvcGFtcHFHRFJvVUpraVJ0SFIwZERVMUN3M2o3eTR1QmpMbGkzRCtQSGpNV2ZPSEZ5NmRBbjc5KytIcnE0dTNyMTdoeU5IanJDTHZJa1RKOExEd3dPN2R1M0M4ZU9TWmRDTmpJenc5dTFiVEowNkZWMjdkc1d0Vzdja2RDZktZLzM2OVZpL2ZuMlpud2NHQnNMVDB4TUFrSnljakt0WHIrTHExYXQ0OE9BQmhFSWhORFUxMGF0WEwzVHAwZ1Z1Ym01U0w5UEN3a0tKTUVsTFMwdDRlSGpJMUtOUVZWV1ZjUEtJZjZOR2pScEplSWsvUDRjUUl2V2JpSW1OalFWUStnSVRpKzk4amxpQjkzdUdFRFFHU2t1SnFkWkN5UHVpUll0Z2FXa3BJU2gwL1BqeFNxVkpBR0RMMmxJVWhidDM3MkxCZ2dVU3ovQ0xGeTh3YytaTXpKOC9YeUl5UnBaRDZuTkdqeDROb0RUS29TenUzNzh2TldDTHljM05MYmNmUDMzNkZEWTJOakozRTY5ZHU0WjU4K2JCenM0TzY5YXRxNVM5MVVGUlVSR0dCdjlmVFkwd2xac0JmNk5vTm15b3JzWVRMS1JBUm9CQVYxRlJBYjlNR0ljK1BqMmhwNnNqMTVJb2cram9hQlFXRm41eEhmZjZCSWZEUWJjdW5kQ3NpUXVPbmppTmRTR2JlQVVGQlY2ZzBOVE1scnUzUkdTOU5Ea21wbnd2dlJ3WUdSa3A4ZFIwVndPa0w4Qm9LZkQ1K0cyR0gzcjM2QTUxZFdrdG5acmszTGx6MkxScEUvcjE2d2NmSHgvV01aR2VubzZoUTRlaWZmdjJHRHg0TUlEU2VkZm5KVGx0YlczUm9rVUxtZWtsdTNmdmhsQW9MRE5IMzlmWEZ4RVJFUWdORFpYUTVSS3pmLzkrWEx0MkRWMjZkSkg2N1BIangyV0dpTGRyMTA2bW85dk56VTBxMUwwc3RtelpVcW56dmhRYmF5c3NudmNibXJnNlk4V2ZhL0h4WTQ0VElkUUdjeEhsV1d4a05EazVPVG0vNGxaK01EaU1EVUNnbzYwRkRZM0tSVU5YQllGQWdJY1BIMWJhZWZVcHRka1BBTEJ6dThyb3JYd09UZFA0L2ZmZm9hT2pnODJiTjRQTDVhSlpzMllTYmRFMFhXWUt0Nnk1bGErdkx6dzhQR0JwYVluSmt5ZXo0dU9QSHo5R1pHUWtnTktLSCtLcWJwK3lmdjE2aWZuZ3laTW53VEFNaGd3WklyTXNxRUFnUUxkdTNmRDgrWFBFeGNXeDVlYS9GSXFpWUdMU0FCd09CYUZBcU1aUjFqSUFrbDVYcTlFYVJPNllxS2YwNnRXcjNEQysrL2Z2VnpneHpNek14S2xUcDlDeVpVdDRlM3ZqNDhlUDJMRmpCNFlOR3lheFNGcStmRGsrZlBnQW9IU3dMaTR1bHZBQVptUmtZTTJhTlhCemM0T21waVpjWFYyeGFkT21jdTk5OWVwVjdObXpCd0VCQWVVdXVobzFhb1RzN0d6OC9QUFA3Q0pmVlZXVkZiNXMxcXhadWZsYjJkblpFdTNiMjl0andZSUZVdWZ0M0xrVGE5ZXVsZGxHZkh5OFJIU0ZHSEZvVjM1K1BnSURBMlZlS3hZVzJyNTllNWw1c2M3T3p0KzdZNElBTUFSS2R4bXJrNnRhRnJJY1RlM2J0OGVXTFZ1UW1abUpnd2NQWXV6WXNWSUR6SXNYTDdCeTVVb3NYTGdRWm1abTdIK2p6NzN5R1JrWkFFcExXY2xLVmVKeXVXVUtwbGFHc2p6eVFHazRvRGlDNTNPU2twSXdkdXhZbUptWlljbVNKYXorQlZCYXJuYjI3Tm13dExSRVNFaklWM25HRkJRVVlDRFdFR0ZJMmFFcTN6S1dsbnhUUnRHQnc2VzJneEFIRG9jRHk0WVdtRGQ3T3RxMGFnbUsrcnBpdFpjdVhhcnl6bVdYTGwwazNqZloyZGxTSWFkVmhjL25TK1MzSGo1OEdBa0pDWmcyYlpyRXZmNzg4MDhrSnllWFdmSzVKc25KeVVGV1ZoYTdDMVlSV1ZsWmJHUmdXVlFtUGV0VEtJcUNucTR1eG84ZUFXZUh4dmc5S0JqUFg4Um9DNFRDeVR5T1VpZGphL3RSZEhIK28zcFlsdkJyUUJuYk9qYW1RYTBsaEhTa09SdzBhbWlCOWF1RFlObXc5bExPUHFWWnMyWjQ4ZUlGTm03Y2lFT0hEckVDMVZwYVdwZzJiUnBDUTBOeDlPaFI3Tm16QnpvNk9xeWF2MWdyYXR5NGNUTG5ZcG1abWRpL2Z6Kzh2YjNMZkRaTlRVM1J0V3RYSEQ5K0hLTkhqNVlZVzNKeWNuRDU4bVc0dTd2TEhGdU9IajFhNW9iSS92MzdhMldjcldsVVZWVXdlRUEvdEd6ZURKT256eWF4Y2E4MEJRTEJhSjZhanAyWmt1NmtoTGlIandEOEVPVndLd01CYklEU2Q1Um1MVGdtenAwN2grenNiTGk3dTFmNm1zbVRKOFBGeGFYVytnRlF1a0Y0NGNJRjJOcmF5aFQ5cmd5RUVNeVlNUU1wS1NtNGVQRWlDZ29La0pPVFUrVlN1RUJwaElPNFNrMXljaklLQ3dzaEVvbVFuSndNYlcxdGVIcDZvcUNnQU0rZVBZT1ptWm5VUFQ3ZmhCSlhWeFJYNC9nY21xYlJyVnMzaEllSDQ4U0pFNVhXTnlzUFV4TmpjRGcwaEFLUkdvalFFSURjTVNHbmVwUW5nUEw4K1hPOGZQa1NRNGNPTGJlTnJLd3NBSUN1cnE3RThTNWR1a2dNYXA4dnVqVTBOQ1JDQ0JNVEU3Rm16UnFKejhXNVhHVWh6dGwzZEhSazgvckxRMEZCQWQyNmRZT1hseGRhdFdwVnFWelQxTlJVWkdkblM3ME1aYVczZUh0N1N6aHlHSVpCVUZBUTB0TFN3REFNVEUxTk1YbnlaQWtuaVBoMzA5TFNLbE9jNnZyMTY1ZzZkU3EyYmR0V3BjbHVYZVBpNG1KT0NER0xqSXlVem1lb0lzYkd4Z29FNEhJNEZOVFZWTC9hVHJPMnRqYTB0Ylh4NU1rVFBINzhHRWVPSE1IeTVjc2w3aS9PRjdhMnRxNnl4a2wrZmo1U1UxTmhibTZPUTRjT1Zjdlc4K2ZQbHptUkhEbHlaSm5YR1JzYlkrM2F0Vmk2ZENsR2poeUprU05IWXZ6NDhmajMzMzh4Wjg0Y1dGdGI0NisvL3ZxaXdmZExvQWlCcW9vS2FKcUdvS1NFcm9rUVFTY25weGFGaFlVdlk3N0N6ck9SdGFNdGw2SitJUVREQUtKaFl0d0FnL3Izd1lDK3ZhSDlCU0drc29pSWlNRDgrZk5CMHpUT25qMWJvWmpWMHFWTDJkSnFGU0VRQ0NBUUNOQ3BVeWVKOC8zOS9XV21KbFdGRGgwNklEZzRtUDEzVGs0T3dzUERrWjZlanFWTGw3S0xwN0pLTkpkRllHQWdLMW9yeHMzTkRZc1hMOGJhdFd2eCt2VnJsSlNVb0xDd0VQbjUrY2pQejBkT1RnNXljM1BaL3R1eFkwYzJyM25tekpsUzM5WGMzQndIRHg3RWt5ZFBKUEw1WlZHWjlDeFpFRUxRc25sVGJBOE53ZUZqSjdEM3dHSEVKN3l4NDFMY2k0eUNlcmhKSTZjTmlTOGZQYW00cGJySDBkR3hBeUhrM3FOSGo2UnJHTmNRR3VZdUdocDhqQWVZQ1lTUWhrcEtTaGcxYkRDR0R1ci92NmlycjRDbXBpYW1USm1DNGNPSDQ4R0RCMnorTjBWUjZOcTFLN3AwNllMYnQyL0QydG9hSmlZbXVIYnRHZ0RnNXMyYnlNN09MbE84T2pRMEZBS0JRR1lZOTZlTUdERUNwMCtmUmxoWW1NU21TVmhZR0hKemMzSGh3Z1VNSFRwVXl2bSthTkdpU3FkeWZPdFltSnRoKythL0VMN3ZJSGFFNzhXSER4OWJFaHBIeld5Y3R6QUZvcEEzYng1bjFiV05YMG9OOWlVTytmOE5IajFkblJvZjA5KytmWXMvLy93VGVucDZNaU4weXVMTm16Y1FDb1VZTjI2Y3pNK3IydytBVW1kM2Ftb3Fxd254cGR5L2Z4OVhyMTZGbzZNakhqOStqTEZqeDFaS3RQNXpmSDE5a1pTVUpIVzhaOCtlN044blRKaUFwMCtmVmxqdDhOR2pSMGhJU0lDSmlVbTVjOUJldlhvaFBEd2NaODZjd1pRcFU2cXR0Mk5tWWlKZXp5Z3o0TlRNNUthR2tEc212a00yYmRvRVBUMDltWU1XUlZIc3psbHljaklBd05EUThLdmFCNVI2UUFGVVdsMjdQS0Uvb1ZBb0ZUV1JuWjJOUC83NEF3Q2tjdDVrb2FPancycHB4TWJHNHM4Ly8wUmlZaUkyYk5nQVZWVlYvUExMTDFpOWVqV21UcDM2UTRRb0EzQWhoT3gxZFhWTlloaG10MUFvM0FVZzYvSGp4eDlSeFIwTWl0SlVZQWpESllRcU44cW50bkJ3Y0VCZ1lDQm16cHlKR3pkdVNPZ3NpRldUUDM4T3M3T3prWmFXeHY0UjErM2VzbVVMTm0vZWpIZnYzaUVuSndjMFRiTzVnWitTbTVzcjVZQ3A2ak5mV2NUSzZTdFhya1JZV0JqT256K1A1T1JrMk52Ylk4T0dEVjg5R29mSDU0TkRVU2doaEVOUm1ncEE5UndUSEE1bnFyS3ljaTlYVjlmVERNTnNFd2dFOTdPenN6L1djRTRrYlc3ck1neGdGaEpDVEFCdzI3WnVpVm5UZm9XZGpWV05pdTZKUmE0RUFnRk9uejR0VWRxMkxNYU1HVlBoeEE0b1ZRU1hWUVZwNHNTSkdEaHdvTXhyUkNJUk5tM2FoQ2RQbm1ER2pCbGxSdWQ4SGtVMGF0UW9FRUt3YnQwNlpHVmxZYzJhTmVEeitTZ3NMQ3hUeUZVVzZlbnBvR2thZmZ2MkJWQ2FnaVZlSENvcEtZRmhHS2lxcWtKZlh4OHFLaXBRVVZHQnFxb3ExTlRVb0thbUJuVjFkUW5udWtna2dyT3pNNnZCY3VMRUNiYi9pdG0zYjU5TVFiOUpreVpWMnU2eTBOTFV4SmdSdzlDbVZRdXNYcjhSRnk5ZlZTSEFXQTRYWFV4dG5WZThlZjR3RElDZzJqZXFSV2lhWGtNSXNYRjFkZDNPTU16dTR1TGlWL241K2RrMUZmVmgzS2l4SmMwVHJTVU02UVJDK09abXBsamh2d2hPam8yLzJoaFJWRlNFa3BJU1hMOStIVmV1WE1IVnExZmg1dWJHaHJISHhjWGh4bzBiK1BmZmYvSHMyVFBjdUhFRGpvNk9PSGp3SUdKalkvSHUzVHRZV1ZuSmJEczNOeGVYTGwxQy8vNzlKVFpHUkNJUmlvcUtKTVlHS3lzcnRHclZDbzhlUFdLZGVwR1JrZGl6WncvR2pSdUhwMCtmd3RmWEYvUG16YXZTZ2xFV1dWbFpNclc4WkZHWk1wSTFpYTZPTm43MkhZMTJyVnRpenFLbGVQa3Ezb3dpV0FCbDRtNW01VENsdmxhOHFhbStaR1JreEdjQUhrSHBPNlltZWZqd0llYk1tWVBjM0Z5c1c3ZE9xZytLNTlmaStaSVlvVkNJdExRME5HblNSR2E3MWUwSEJRVUZXTEZpQlU2ZVBJbjI3ZHRMTFB5clNreE1ER2JQbm8wMmJkb2dLQ2dJcDA2ZFFrQkFBSGJ1M0FrdWw4dEdQTWppODc2d2Z2MTZkajRIbEdyUjhYZzhpZlRmUC8vOEV5b3FLbVZXR2hUUEE4WHpnYktpSmNSWVdsckN6czRPMGRIUitPKy8vNnF0RjZhdXJnYUtJbUFBTGhoUjdlYjRWaEc1WStJNzQvRGh3N2gyN1JvV0xsd29jOWZLd01BQUZ5NWN3UFRwMHhFVEV3TWRIUjJwQ2Rybk93Q2ZsOUY1K3ZTcFZLM2dpb2lQajJmREMzazhIazZmUGcxQ0NEUnI0QVY3OXV4WkxGMjZGTXJLeWxCUVVFQnhjVEViRGRLcVZTdUo4cDZ5RUlsRWVQandJYUtpb25EbHloVThlZktFRmVNUnYwejM3ZHVINE9CZ2pCOC9IbVptWm1qWHJoM2F0MitQdi83Nmk0MytrSVg0NVRWeDRzUnlVMDRhTldxRXYvLyt1NnBmdmRZaGhGZ1NRcFpRRkRXSFlaZ0hMaTR1dHdIY0EzQTNLaXJxRlNyaHBDREtBZ1dBUjFNVUJRV0Z5aTlZYXBLMmJkdml6Smt6SUlSZzgrYk5VRlpXQmlFRTU4NlZWa242ZEdHVG5Kd3NOUUJTRkFVREF3TW9LaXJDeU1nSUhUcDBnSkdSRWVzWThsbGtBQUFnQUVsRVFWVFV1M3o1TWk1ZHVnUkZSVVUyWEZ3OGNPemF0UXNKQ1FtSWpJd0VSVkVTWXJKaVBEdzh5clM5cEtTazNNK0JVZ0dwcFV1WG9sMjdkZ2dJQ0lCUUtJU1RrMU9kT0lMNFBCNG9EZ2RnR0pwUkxGWUVVTzNkTGtLSUVvQitoSkNmdUZ6dWF6MDl2ZHU2dXJwM0FOek55Y2w1RUJjWDk2VjVDcFNaalpNWklkUVNRakNZRUlxcm82Mk5jYU9HWTl6bzRUWHVSQktMWERWdjNoeDM3dHpCaVJNbkt1V1lTRWhJd1BYcjF5czg3OVVyMlVWUXlscEE1ZVhsWWY3OCtlenUwZURCZzZzVThUQnk1RWdRUXBDVGs4TTZJekl6TTZ0YytjWFEwSkQ5SFNJakkxbUJ3VThGWG5OemN6Rno1a3gwNmRLbHdrcEdtcHFhYkRXZWUvZnVTVGttRkJRVVpFWW8xVlEwRjRkRHdkN1dCcHMzck1iT1BmdnhkMmdZblphV2JrRVlKc1RjenRtamhNR2l0ODhmeGdINHVxdS9xcUZJQ0psSUNKbkk1L1BmOEhpOGF5NHVMdmRFSXRIMWp4OC9QdnNpSjRXbEpkK0VLTGJnY0todEJLUWhsOGVGZTdzMldEUnZOaG9ZZmIwTmtvS0NBdHk1Y3dlNXVibVlPblVxYkcxdE1YcjBhSGg1ZWNIZjN4K0ZoWVVZT0hBZ0ZCUVU0Tzd1am1IRGhnRW9qUnBTVjFmSGI3Lzloc1RFUkhUdDJsVm0reW9xS2poKy9EaUVRaUhpNHVJUUVSRUJWVlZWeE1YRm9iQ3dVQ3BVZmZueTVWQlRVd01oQkRFeE1aZzFheGFzcmEzaDYrdUwvUHg4eko4L0gvUG16Y1BHalJ2WkVvZmlQSFl4RE1OQUtCU3lVVk5hV2xxc1BwZVlrSkNRTDlvaC9sb284UGxvNHVhQzhHMmhDUGhqSlM1Y3ZzSXZLaXJ1Uk5IVUdWTXJ4M0ZVU2M2LzlUUWxxdHA5cWRUSkR4NEFLQ3JXekxqKy9QbHo3TjY5RzJmT25JR1NraEtDZ29Ka1ZqSFQxeStOWURwdzRBQUVBZ0c3a0w5OSt6YUtpNHZMM09tdlRqODRkKzRjMXExYmgzZnYzc0hMeXd0TGxpejU0dkg0NXMyYitPMjMzOUMyYlZzc1hib1VORTNEeDhjSGVucDZhTnEwS1RadTNJaWNuSnhLT3o0K0YxUVhyMnZFMmc4SERoejRQL2JPTzY2cDYvM2puNU1RaGlKUWNGVnhWVVdzVmJEVnRsWmJSM0d2VnEyN1dHZHJYVGh3MWxYM3JsKzFWcTFhclF1M2dLQTR3SVVvSUZNMkNMSjNXTm01NS9kSHpQMFJra0JZZ2pidjE2dXZ3czBkSjNqUHZlYzg1M2srSHp4Ly9od3JWcXlBdWJrNUdJYkJwVXVYWUdKaUFvWmg4UGp4WTNZY3VHYk5HcTI2R21VNWMrWk1KYjUxK1JnYkd5bituZ1FHWURodmY2QllEdnJBeEh1RVVDakVpUk1uV0Q5dVRVeVpNZ1VKQ1FtSWo0K0hoWVVGNXMyYnA5Ylo5K3pabzdMaTVlVGt4QTdZT0J3TzJyZHZyMUlUbjUyZGpWV3JWcFhiTmg2UGg4dVhMN09SeDBhTkdtSFJva1VhSFFjcXk4Y2Zmd3g3ZTN0SUpCSTJ0YmRyMTY3bzA2Y1BSbzhlWGFHSE1JZkR3WkVqUjVDVGs0TStmZnBnL2ZyMWFxdUdqUm8xd3ZyMTZ6RjkrblJjdlhvVkR4OCt4TkNoUS9IRER6K2dzTEN3MnQraEpyeUphd05LV2VjdVkwTElWNFNRcndBVUFNanQzcjM3QzRaaHp1WG01dDRxZC9XYTRSa1RBcDRpTUZGM3o3OFBQdmdBVXFrVUowNmNZR3YyemMzTk1XL2VQSlZnUVlzV0xWaDdYR1h3b1huejVoV3VtaXRyNmdraGFOKytQYnY2S3BQSjhQTGxTelJxMUFpclZxM1NXRXEwYnQwNnJlS1hCdzhlMVBrN09qZzR3TmJXRml0WHJzVFpzMmVSbEpTa1ZUdWx0akI2a3pFQlFyaFVhbEJqaGM1djdrVXVJYVFEZ0E0QXhnSElhZFNvVWFxZG5kMEZpVVJ5SVRJeU1sM1g4N1ZyOTBremFzaVpSQWo1RlFRZGpZMk5NSHI0TUV5ZU1BNGZmMnhiNDBFSjRQOUZyb1lQSHc2SlJJTGc0R0RFeHNacURSd291WGZ2bms2bEdHVlh0TW9qT0RnWTY5YXRRMTVlSHBvM2I0NmJOMi9DMnRvYWh3OGZ4aSsvL0lJUkkwWm9mSGJtNStlcnBMRXFNOGpDd3NJQUtMS05DQ0hzNzVwbzBxU0pUcG9RcFZGbS91emJ0dzlmZi8yMVdnbGlaZkR4OFlHVmxaWGE5dno4ZkkzYnF3b2hCRDlPR28vUFArdU9jeTVYY09XR200RklKSnJBSStqUnBsTzNJeEJKenlRbDZYN1B2bTJVejM5Q1NHdEN5RlFBNHpnY1RyYWxwV1djdWJuNVJVcnAxZERRMEN4ZHp0WFMxczdHQUpqUEFlYUFFS01PN1QrQzQ1U0orRzdrTUpqV3dEaWdNcGlZbUdES2xDbElUVTNGVHovOXBCSkltemh4SWw2L2ZvMFpNMmJBd2NGQkpZQmxhbXFLblR0MzR2ZmZmMGZqeG8zVkp2NmxLVDJHT25ueUpBREZPS2gzNzk1cXE2aktkMEpLU2dxbVQ1K09KazJhWU5ldVhUQXdNSUNabVJrT0hEZ0FIeDhmZUhoNElESXlFa1pHUmlyaTVKcjQ1WmRmMUxiTm5qMGIvZnYzcitDdm8yRGV2SGs2N1ZjYk5HM1NHTnMzcjRlN3g1ZjQ1OHc1Uk1mRXRlRndPZTR3TUQvWnVvUGR3ZGR4SVMvcnJIRlZwTHA5aWR1SU1TTDBUV0RDdVBvTDNGbFpXWmcxYXhhRVFpSDY5KytQeFlzWGE3V0Z0Ykt5d3FKRmkzRHUzRG1WTW90R2pScGg0TUNCR0Q1OHVOYnJWS1VmQUlvRlVJRkFnUFhyMTJQVXFGRlYrbzVLd3NQRE1YdjJiRGc2T3Fwc0w1MU5iV3BxcXVLSVU1cVpNMmRXNm5xVVVvd2FOUXJqeDQ4SG9KaGpYTDU4bVYwNGFOeTRzZGJTbDdlRnNaRVJDQWdJd09Od1VLOHlKdDZ1aXBjZXRMVzE3d2RDejVzMWF0VDh5SUY5K1BMejhyVVlLZ3VmejBlalJvMHFuSXpYRlpSU01BeFQ3OXFucVJ6a1hjTHZlUUFXTGwySjdOeGNQaWkrVDR3Szlxbk8rZXp0N2IvamNEam5BUmdES2dFS0Z1WEVqVkthQitBTXd6Qm54V0p4dkVna0tpbTlBdENtNHllZGlZSEJsWVlOVERwdjJmQWJSbzk0UCtwaU5hRU12TlcxWTROVUtzWEJnd2N4Wk1nUUZVSE10OEd0Ty9ld2N1MUdGQlFVSmNxbHpNanExdFYzNzk3OVBDRmtJbEQrZmZqbTg4dVUwck1TaWNRUFFIRkVSRVFKQUxXRFduYjgySjdINWUwQlNDOUNZTksrWFZ1c1dMb0lYMzdSczFZblNXUEdqRUY2ZWpydTNMbURXN2R1WWR1MmJWcVZ1SlgwN2RzWGt5ZFBybFFweDdObno3UUcwb3FMaTNIMDZGSFd3bmpidG0wNGNPQUFJaUlpY1BUb1VlemJ0dy9lM3Q1bzE2NGQ1cytmcnlhRTV1cnFpbzBiTjFidWk1ZGg1c3laYk9ETzJka1pXVmxaclBiRDRjT0hZV2hvcURFZ0Z4Y1hoOG1USjJQY3VIRll2bnk1eG5NdldiSUVKU1VsbUQ5L1BnQkZGbUZvYUNpdVhyM0thdjRZR0Job0REd3BzNU9xb2pGUkVTVWxBZ1FHQldQYnJuMklqbzBEcFZRRWtPZFNHYk1pTlM3VXI4WXZXQTI2ZCs4ZVJBaXhCeXA4OWtzSUlUNlUwbjhBUEpETDVRV2hvYUVDbE9senJkdDMvWXhqeVBtYmdIUWhCTHcrWC9YQ2F1ZkY2Tml4QXppMUVBQ3NMclV4SHFDVTZoVHNQSHo0TUNaTW1GQ2hMYUl5UTBJdWw3UGpxdEwvVnNiR3h1eDNvSlJDSXBIQXdNRGduUnJuVUVvUm4vQUtPL2JzaC9mRFIyQVlLZ09sa1hKRyt1dnJtSWpIZGQwK1hhaXB2dFRjMXJhdENZd3VncENlV3phdXhhUWZ5czhhMDRYQXdFQTBhZEtrWEV2MW1rYlhmc0F3RElxTGk2c3NkbGtaWkRJWkdJYlJ1amhVVXlqN2FrMldobGFIbm4wR0lDYzNqNExTSlluUm9YOVVmTVRib1g3OGRmVFVHUFYxNVYwSklhUmV2aGpyWTV1cWlna1g5dmIyOXRVNkJ5SGtFMG9wUi9rQ0tmWHlaUGNwdFFKZ0NXQWhsOHRkYUdKaUVteGlZaEppYm00ZVNTbTlJeEFJWGtvcDE1Z0FQRTRkYVV5OFRlbzZJS0dFeCtQVmlISnpWVkJrVEhCQktXUFFzQUhwYlc5dnIxNjdVamxZVzUzeTdzTTNuNDhqaEl3ek5qYU9CeEJtYjI4ZlRDbDlLSlZLL1NNaUlvb0JHTFN4dGZ1RkFIc0lJWVlOR3BqZzIzNTlzY3A1OGYrN2lkUVNTcEVycFQyd2c0TURkdTNhQlU5UFR5eGF0S2pjd1VwMGRMUldCZjdTaElkcmp3SEpaREs0dXJyaXp6Ly9SSDUrUHFaTW1ZSUZDeGFvbEcyMGJOa1N1M2Z2aHIrL1AzYnYzbzJsUzVlaVo4K2VXTGx5SmRxMmJRc0ErT3Fyci9Ebm4zOXF2RVpnWUNDT0h6K09HVE5tYUJSQXpzek14TWFORzlVR2dPSGg0U29yU05wMGdaUU9NeFhaMmIxNDhZSmRNWmJKWkdvcmdaY3ZYOVlvdXF5MERhNE5HalpzZ0cvNmZBWGJUamJZdGU4QWJ0MjVhMXhTSXZpR1owQWV0TzNVYllXWkVjSTRIRTU5Y1NCZ2hXa3FlUFliQWhoRUNCbEVLYzAyTURCNDhpYVRMa2dxbGZwRVJFUUlXM2ZxTm8vTDRld0hGS3VTWTc4YmllV0xGOVM2ZFhGMXFJM3hnSzRaV0xvSy9CRkNZR0Jnb05Na2h4QlNLZDJYK2dJaEJCM2FmNFFEZTNkZy82RWpPSGZ4c2tGUlVYRlhMdGZ3VWV0T2Rpc3RqR2hBUGVvejJxaVJ2c1NYR3hoUlFnd0pBSk1hR2tkcDA0YW9UWFR0Qnh3TzU2MEVKUUROZHFDMVFYMmJaelJzMEJDNWVmbUVLaFlnT2FnbnBZWDZ3SVFlUGU4WlJqeXlsc01oa29yMzFBNmwxQWlBV3FHNURoTkRld0QyWEM1WEJtQmVvMGFOb2tVU21aOVFUbmlFRVBCNCtrZk8rdzZQWndBT2h3TkNDTmZFZ0x1RkVGVE82MUlkdGRxWE1sa1NhajhUUXRvRGFNL2hjRVlDeU9ad09LL3Q3T3l1Rmtya0x5Z2x5d2hScE1RT0h6SUlPelp2cUdiemRLT3N5SldGaFFWNjllcUZSNDhlNGNtVEoramJ0Ni9XWS8zOC9CQWNIRnpoTlRSWmdvckZZcmk2dXVMMDZkTklTMHRENTg2ZHNXUEhqbklIcFQxNzlzUzVjK2R3L3Z4NWRnWFgwZEVSTTJmT1ZCRUtMc3ZUcDA4QkFNT0hEMmNER2FWUldqNlgxYkQ0NG9zdnNHL2ZQZ0NLbWx1bHJ0SEVpUk1SSHg5ZjduZFdPbTZVcGwrL2Zteld3NkZEaDNEdjNyMXl6L0UyYWRxa01YWnQzWWdHRFV6Z2N2a3FKQktwSVlCVlhDNkhRd2lwTDZLWWF2VXNPano3bXdENGpoQXlrc3ZsNW5NNG5GaTc3dDBEUzBUTWNEa1VOYzJPVXlaZzJhTDV0ZDU0UGU4WHhzYkdXTEYwRVJvME1NRmZmNStFVUNnQ2grQm5McGU3ckI3MUdXM1VTRjlxd2lDa1dNS1lNeUExRnBqUTg5L0d6RXpoN0VJcEdrSWZtTkNqUjAvdFFRMHBSWFdYN25YMys5TU1BV0FDd0l4andERWdjc2daU2lFUlYzZU9xcWUrSTVQS3dGQUdBR1VvWlF3QlV0MWxBbTVWOVI0b3BRUUtmUlF6RG9mVHdKQVJ2UmFCY3dnZ213a2hobDczdk1IaGNPQTBmeTZhTmEyNlprRkZpTVZpZUhsNW9XSERoaXJDd1VPSERzV2pSNC9nNXVhbU5UQXhhdFFvZlA3NTV6cXBjUHY3KzhQTHkwc2xjeWNyS3d2NzkrK0hwYVVsdG03ZGlrR0RCdW0wYXNYbGNqRjE2bFQwNjljUHYvLytPLzc5OTE4TUhEaFF6YmF3Tkg1K2Z2amdndy9RcGswYkZCY1hvMEdEQmlwdFVXcTdsTTJZNEhBNDdJcHU2Ylk1T2pxQ3orZHJ2RlpxYWlvdVhMakFDck5WaHVQSGoydDBxMGxOVGExUmpRbE41T1RrNHNCZngrRHVlUnN5bVJ5VVVpa0YyUS9BbVZKYUw4WmtoSkFxdno4b3BZUVFZZ1RBREF3akphQzNBREpYSXBIaTR1WHJvSlJpd1M5ejZrd0lXYys3aDFnc3dWL0hUK0xjaGNzUWl4VnJMcFRpSklBbDlhWFBhS09tK2hMRE1FYUVVRGtvZ1ZoU3JYVW5QWG9BQU1JM0N3QnZGby9VNjR6cWlIcmRvZlhvMFZONXhGS3NOZUxSaXBkWHk0RVEwZ2ZBV3J4UmdWYWlRNDEvTUlCUWhtRWlsS1VjY202RHRwVERHYzB3RFBzZzFQUCtJaEtMMzlSU0VwbFFRaGVaR09KVmRjNUhDRmtMUU1XV1JOTjkrR1pmNVkveGxOSndTbWt3d3pBUFpUTFo4emVsSEFDd3E5VkhuM2h6amJnSEMvZ0YzVjB1WHpNTUNnN0Z1dFhMOGFsOTdUaVplSHQ3bzdpNEdDTkdqRkJKcWU3YnR5OU1URXp3Nk5FajhQbDh0aFR2MmJObmJLYkFoeDkraU9Ua1pKdzdkMDZuYTdWcjF3NFhMbHhnaiszZnZ6K09IVHVHamgyMTI1Nk9IVHRXcXlpZXRiVTFqaHc1Z29TRUJMUnYzMTdyZFJNVEV4RWJHNHZ2di84ZU1wa01NMmZPUktkT25iQmh3d1kyT0tGMEtkSTFyVnlUNVRVQUNBUUMvUFRUVC9qd3d3L3grKysvNjNTdTBxU2twRUFta3lFc0xBeDJkbmFzd0dGWkI2cWFSQ3dXSXp3aUN1czNiVU5FVkRRQVNDbWxvWEpHdWpnNUp1TFJCL2IydnJWMjhjcHo3STNJTElzT3ovNXNRc2dUQUMva2NybXlsS01ZQUt3N2ZueUt4K1dkenM3SmJmL1hzWlBjNkpoWXJGM3BqTmF0ckd0RlpGYlArd0dsRktscDZkaTZjeSs4N25sRExtZmtJRWlVVWRtc2xPaHdudy9zN1N1MktxcDdhcVF2RlVrNHpiZ0dYRHRDd0xvVzZkRlRIZmdGQlFBQUNwUkFCNGU5dDRVK01LR25Sc2pJeUlCY0xsZXI1VTFPVGdhWHkyVnRnWlNEd2JadDI5YUlWV2h0azVtWkNhRlFxREV0V1JOQ29WQ2xkcFpoR0dSbFpWVmFnYjQ2Q09VSWpueFpiZkZMQ3c2SHc2WjFWU0RhbEU4cHZVd0l1U2dXaTJNQTVKV2FCT0xEZHAxRnhrWkdVc293dFRyd3IwM2V4ZnVncmhDSlJKREw1U0FjSWhOSVpBK2pJOExMejhXdmdPN2R1N09xanpvTTZOd1locm5FNVhLZlNpU1N2SmN2WC9LaElUMHhPU0U4b0YyN1QwWlRRODRrQXZ3YUV4ZmZjZGF2QzFWY09iZzFxQmVpTE9PSWlZbkJraVZMVkQ0ek5EU0VVQ2pFclZ1M01ISGlSQUNLekFOUFQ4OXl6NW1Ua3dNakl5TTBhdFJJNno0OWUvWkUvLzc5V1FIVTBhTkhJek16VSt2K21pYjV6Wm8xdzQwYk44b05TZ0NBaTRzTEFHRElrQ0hnOFhpWU1HRUN0bXpaQWtJSWEvV21MRFVwbXpIeC9QbHpObU5FSkJLaFo4K2VXcThqbFVyaDdPeU16TXhNbkR4NVVxTklvSStQRDV1Wm9rbGpZdjM2OVdqU3BBbSsvZlpiREJreWhGVlBUMHhNeExObnorRGg0YUUxS0ZKWkdJWkJkRXlzMHBVRElwRUlGSWluREhNRUl1bVo1RGV1SE1IQjFYdG0xeVRkdTNkbm45OFZQUHVsaEpESERNT2NsOHZsanhpR3lYcjU4bVUreXF5K3BjUkdQR3RwYXpmU0FIUStaZWljK3o2UGpGNG5wOWFaSzhmYklpWW1CaDk5OUZHdDFMQVhGQlNnWWNPR05YcnV4TVJFbUppWVZDa0xxYVlwRVFqZzduRmI2Y29CU3FrWUJDY1pLUTZteElXL0JPcFhuOUZHVGZXbEZ1MC8rWUFMU0FCQThKWUNFNFdGaGNqS3lrS2JObTEwc3BBdU8rNEJGSE9ESmsyYTFJaStRbkZ4TVNRU1NZWENzTHFRbloxZExXY25iYndyL1ZJcWxVSWlsb0JTeUVGSXZScVk2d01UN3ppaG9hRTRmZm8wTm0zYVZHMHhxZno4ZkJRWEY1ZTdqN1cxNWhXT3RXdlhncy9ucTlYNi92Nzc3N0N3c0dEcmZZdUxpekZyMWl4czJyUko2OEJQTHBjalBEd2NoQkIwNjlhdHduYXZYYnNXVDU0OHdieDU4ekIyN05nSzk2OE0rL2J0UTFCUUVHN2Z2bDNodmtLaEVBNE9EaGcvZmp3V0xWb0VRQ0VHOThzdnY5U0k1VkZkVUtidUVaUlNoaEFpb3BRV0FRaVJ5V1FuYzNKeVhOUFMwZ1RhemlFSFYwUkJwWXFNaVhjejB2OWZ2dzhxZzBna2hsek9nRkFxQjFkYVkvL2dwZlFqUUJXL1NBRVVBOGhtR09aZlN1ay9JU0VocWJxZTc5V3I4RXdBQjFwMTduYVh5K0Eza1VnODV0SzFHenpmWjg4eGM5cFUvRGg1UW8yczVtWmxaZUhaczJjQUZCT1ZtSmdZamZ1NXVibXhnWWxGaXhheDkwNXhjVEZ1M0xpQndZTUhxMmc3REJnd0FQMzY5Y082ZGV0MGJvdFlMSWFOalkzTzk2Q3JxeXV5c2lwMmc4ek96b2FycXlzNmRPakFpbDZPR1RNR2ZENGZodzRkZ3BtWkdaWXVYWXFTa2hJQVVIdFhkZWpRQWJObnp3WUFuRHAxU3V0MVpESVpWcTVjQ1g5L2Z4dzRjRUROMWxsSjkrN2RXUkhCYTlldWFSUUZOVFkyeHRkZmY0M3o1ODlqekpneEVJbEVPSDM2Tkc3Y3VBRWJHeHM0T0RoVVc2V2RVb3FMVjY3anlQRi9rSktTQ2puRHlDaW9HNVZpVTFKY2FDanEwU3FWSmtyM3VUZS9Td2toQlpUU0pFTElXYkZZZkQ0aUlpSkRsM09sUm9YRU5HdldiWld4T2VjVzRkQkRjZkVKYmJmdTNJdUF3Q0NzV0xvSUh6YXYrOGx3VFpLVGs0UEpreWRqNU1pUldMOStmYlhQSjVWS1ZTYUhTNWN1aFVRaXdlblRwNnQ5YmlXelpzM0NGMTk4Z1MxYnR0VFlPYXRDVGs0dWR1NzdIenh1MzRGQUlBUkFreW1EUllKODZaM3M3SWp5QjZuMWxPcjJKVGs0WXFWZTA5dkttTGg5K3phMmI5K09hOWV1NmVUY3NXREJBc2hrTXZ6enp6OEFGRUhtc1dQSDR0dHZ2NjFTWmx0cDh2THlNR2JNR0hUdDJoVUhEaHlvMXJtVTJZdGp4b3pCaWhVcnFuV3VkN1ZmaWtSaVVGQUFWQWFHNmdNVGVtcU9uSndjK1BqNFlQSGl4ZGkvZnorTWpJemc2K3NMWjJkbm5ZNC9jK1lNNitGOTRNQUIzTGh4bzl6OWZYMTlZV1JraE16TVRJMHJVVlVsT1RrWi92NytlUHIwS1o0L2Y0N2k0bUxZMmRuaHhJa1Q1UjUzOHVSSmVIaDRvRkdqUmpoNjlDaSsrZWFiQ3FPZ3IxNjl3dlhyMTdWK1BtellNSFRxMUFtQTRtV2lhNlQzeVpNbkVJbEVzTFcxWmJmZHYzOGZCZ1lHYXBaNzd3cWxKbVlpU3VrTFN1bGpTbWtJcFRRZ0pDUWtIam9NckJ2UVlqR0l1WXloRElSQ2RYRyt1dUpkdWcreXNySXdiTmd3VUVxeFo4K2VlbjAvS1RNbUtDR3l3aHBjMm5sekw4b0JKRkpLL1FENEFnZ3VLaW9Lakl1THErcU5KVStPREEwSE1MVzFyZDFNS3BkdmVKMmMybVREbGgzY0I0OThzWHI1WXJSdDA3cGFxejN1N3U2Z2xHcTFCWlhKWkJnNmRDaWlvcUlRRnhlSERoMVVzbjdoN2UyTnZYdjM0dE5QUDFVVG5VeE5UZFVhTE92U3BRdXNyYTNWdHJkdTNScmp4bzNUcWUzQndjRTZCU2IyN3QwTGtVakVPbUVvbVRGakJsSlNVbEJRVU1EYXZ3SHFnUWxMUzB1MmxNVER3MFBqd0Zza0VzSFoyUmtCQVFIWXVYTW52dmppQzYzdE1UYzNSL2Z1M1FFbzNsbmEzRW9tVDU2TTZkT25ZOE9HRGZEMzk0ZE1Kc09LRlNzd2R1ellhdjJiTXd5RHBPUVU3TjUzQUo1ZWR4V3JVcUE1REtWYlgwZUgvZ21ndmd2MkFWQ1pSTVVTUXA1UlNnTUlJWS96OC9OZmxyYUUxcFhNek5BU1pNS2o1VWQyZzNtR3pER1JTTlRMOWFZbkx6d2lFdi9ic3dNZFBtb0hROFBxeWh0VnpMTm56OWhnWVZWcDJMQWhaczZjcWZYelc3ZHVnVktLUVlNRzZYek9nb0lDWExwMENRVUZCZUR6K2NqUHowZEdSZ1l5TWpMUXZYdDNka0oyOWVwVkJBVUZvV2ZQbmpoeTVJamFlYXlzck5nKy91alJJd1FFQkdpOTVwdzVjOUR3VGNZS3BiUk9uYVdrVWluaTQxL0JhZmxxeE1URkE0Q1VnbmtobDJCV2RXMm42NXJxOWlXeHZGRFNBT1lTQUJBS3F6NlBWRnFKYTZOYnQyNzQ5dHR2bFcwRm9KdmJXRjVlSG9LRGcvSDk5OSt6Mng0L2ZneVJTSVNCQXdkV3ViMUtMQzB0MGJkdlg3aTd1OFBIeDZkYVl5QmZYMS9JWkRJVnZhZnllQi83cFZBa1ZGaTNBbElLamo0d29hZm1HREJnQUpZdlg0NGRPM1pneFlvVjJMMTdOK1J5T1VRaUVYNzk5VmV0ay9UWTJGaWNPM2NPY3JucXZOTFMwaEtiTjI5VzIvL3UzYnU0ZXZVcSsvdW1UWnVRbVptcGxpR2hLMUZSVVVoTFMwTllXQmpDdzhOWmdiTjI3ZHBoNk5DaCtQTExML0g1NTUrWGV3NVhWMWNjT25RSUkwYU13TTgvLzR3ZmYvd1J5NVl0dzZGRGh6UUtteWxSQm5PMDBhTkhENVVKcWE0UGhIdjM3c0hFeEVRbEpkblQweFBkdTNlSFJDSkJUazZPMW1NNUhFNk5wS2ZWTkpUU1Y1VFNTNVRTQ3h3T0o1UEw1V1lIQmdaV1NzRXkwY0JBMkE2UU1neXRWN1dSNzlKOW9KemNBb3FWOVhvZG1IaWpNVUVvbFJjWUdtck5wS2trUWtycEhZWmh6akVNNHk4VUNuUGk0dUlLYStqY0FDQjdIUlZ5cElWTjF3YzhEbWNlZ0tuZUR4OVp4Q1VrWU9JUFl6Qis3SGV3cW1ML2RIZDNCL0QvYmh4bE1UQXd3TkNoUTNIMjdGbTR1Ym1wMmJ6ZXVIRUR6WnMzWjhzeFNoTVVGS1IxMHIxeTVVcU5nWW1heHNQREExNWVYbXpaU0ZsV3IxNE5McGNMUW9qV3dFUkY1T1RrWU9uU3BVaEtTc0xodzRkUlhUdGtKZDI2ZGNQSWtTUGg1dWFHSVVPR1lPWEtsZVdXeHVoQ1huNCtybHgzdy9tTFY1Q1k5QnFndEJqQVdibVVIbnpISmxkQ2htRXVFRUl1eVdTeWFJbEVraDBkSFYyTUdoQkpTMDBJaWJGb2F6L2F3Z2h6UU9qUENhOFNQNXI0NHd3NFRwbUlLUk4vcVBYc2laY3ZYN0tsUjlxUVNDUmdHRWFyNW95VmxSVm16cHlKME5CUWpSYWZTcUhYWmN1VzZkeXU4K2ZQNCtMRmkyalFvQUVvcFVoSlNjSEFnUVB4elRmZnNHV0VrWkdSMkwxN042eXNySkNlbm83MDlIU1ZjNlNucDZORGh3N3NCQ2d1THE3Yzk5ejA2ZE5WZnE4clM4UHNuRnljdlhBSnA4NmVSMEZCSVVDUnhGRDZOeFhTUThtdncvTHJwRkUxUjdYN2txbE1KcVlVVWtLcVY4b2hsOHZMdlIrTWpZM1p3SVFTWGU2SisvZnZnMUtxOHA2N2Z2MDZHalpzQ0JzYm0zTEhQWURDcGFxaThvZTVjK2ZDMTljWDJkblpGYllIQUhKemN4RWRIYTIyM2QzZEhVWkdScUNVd3RkWHU3UVBqOGREejU0OVlXSmk4dDcxUzZGUURFb3BLSUVNWVBTQkNUMDF5L2p4NHhFZkh3OS9mMy9rNXVheTIvdjI3YXUyK3FiazBhTkhHc1hVREEwTk5hNUVhZXJjMnNqS3lvSzN0emY3YzNGeE1Uc0krUExMTHdFQVo4K2VoYVdsSlRwMTZvU3hZOGVpYTlldTZOcTFLeXYrVmx4Y2pNbVRKMlB0MnJVYWJlM09uVHVIUFh2MjRNc3Z2OFRhdFd0aFlHQ0EzYnQzWTk2OGVaZzFheFlPSERpZ05TalRzMmZQY2pORE1qSXkyRWhtWGw0ZXBGS3B4c2ptWjU5OXhrYkIrWHcrdkwyOU1XTEVDSFlnNCtIaGdhS2lJdmo3KzJQdzRNSGwvczNNemMxeC8vNzljdmQ1bThoa3NqQUFvOExEdys5VSsyUnhjV0pxYXlkbDZwbkd4THQwSDdpN3U4UEN3Z0xObXpmSDQ4ZVBWWVFTNnhPVVVvaEVZakFNQXdySVVQVk1CaGFHWVE1eE9KeUZRVUZCdW8xR3FrRmFURmhVczJiZFZ2SWEwY3NHUE83aDVKVFV6bjhjL0F0Mzd6L0FNcWY1K0tKbkQzQTR1cGQzaElhR0lpa3BDYTFhdGNMSEgzK3NkYjlSbzBiaDdObXo4UFQweElJRkM5Z0IycE1uVHhBVUZBUkFVWkpRZWpVS0FFYU1HRkdwVW82YUppZ29DRnUyYklHWm1SazJidHlvY1ovU2cwM2xnTkxjWE0wQlZpdmUzdDdZdVhNbkNDRTRjZUtFMXZLTjBnaUZRaVFuSndNQWlvcUt0TzRubDhzeFpjb1VOc0JUWEZ4YzVjQUVwUlNCUWNIWS9jZEJCSWVFUVNLVkFwVEdNSlRPTFlIWVB5YytXbnRENmhreW1jeFpMcGY3bGRZS3FtbjRpY0Y4UHJDbmJZZHVEOEhEcnVLU2tqNS9uendOWDcvbjJMTjlFOXExYlZOYmw4YU1HVE13WThhTWN2ZVpQMzgrSWlJaUtud3ZOMi9lSEQvLy9MUEt0cGN2WCtMdTNic1lObXdZT25ic3FITzdMQzB0NGVYbEJVQngzeTlidGd5TEZ5OW1hOHRmdlhxRitmUG53OGJHQm4vOTlaZGEwT1RhdFd2WXZIbXpTa25yOU9uVDFTWTVwWW1OalVWY1hCd0FSVEFsTHk5UDdUMW5hbXFxa2dGWTB5UzlUc2F5VmVzUS9qSkM0VGhCbVFBNTVUaTlqZzU1aG5ja3UwZ2JOZFdYVWxKU2hHMXNyWElKRkJQdXNpVUV1bUpzYkZ6dXVLZTR1Smo5OTA5S1NnSUFoSWVISXpWVnRVclN4c1lHWm1abTdPL1hyMTlINjlhdDhlbW5uN0xIS3UyamRkSHJjWEZ4d1pJbFMxVG1NSnBnR0FaLy9QRUgvdmpqRDYzN3pKOC9INU1tVFVKUVVGQzVwUnBPVGs3bFhrczVIak0wTkh6dittVjJUZzRZT1FOUWxJQ1N2Q3FkcEpiUUJ5YmVFNXlkblNFU2lXQnFhcXExaHZsdGtacWFpdi85NzM4QUZEWE5oQkQyZDZYVjNPclZxOHZWZzRpUGowZHljakprTXRWM2trZ2t3cDQ5ZTNEMTZsVTRPRGhnOCtiTjdNQzNlL2Z1T0hUb0VKeWNuT0RvNklpTkd6ZFdtSFdoQ1U5UFQ3VlV0N0lERDBBaDJLYU1ZcnE1dVVFcWxiSVRUNmxVaXBNblQ2SjkrL1pZdFdvVmJ0NjhpV3ZYcnVIdnYvL1dlTTNhRU1lcUR1SGg0ZkVBcWlWYVdCb0NwQUZBWVZFUlJDTHhPMkVWVjEvdUErWGtkdFNvVVdqU3BBbWlvcUxnNmVtSlNaTW1WUmhnZWVZQUFDQUFTVVJCVlBjcjFqZ1NpYlMwdldOaVRad3pKQ1RrY1UyY1IxZmVwSnMvYU52Vy9pdkdDRnNsRXVua29KQlE4OW56Rm1IcG92bjRmdFJ3bURWcXBGTUdqVkwwVWx1MmhKSU9IVHFnYytmT2lJeU14Tk9uVC9IMTExOGpQejhmVzdkdVJZOGVQZENqUnc5czNyd1pHUmtabUQ1OWVyV2NRd1FDQVR0cDEyVmZiZmo1K2NIWjJSa3ltUXo3OXUyclVKaExKQkt4Zzd5eTljcCtmbjVzMEZvbWsrSExMNzhFd3pEWXZuMDdybHk1QWdENDdydnYwS2FOYnBQVnAwK2Y0cnZ2dm1OL0wzc2N3ekR3OHZMQ1gzLzloWDc5K3VIdzRjT1lNV01HSEIwZHNXSERCcDFUZkJYbm9pZ3FMb0tydXlkMjdObXZXTTJrdElnaHVDU1MwbFdaOGFFVjE4TFVNOExDd3U2K3BVdkpFK05DL1ZxMGFER1laOWJrcUVRaUdSVVVFbW82Zk14RXNtSE5jZ3dmT2hnTjN6aW0xRmVhTm0wS1IwZEhsVzAvL3ZnakxDd3NzR2JOR3BXK21wYVdoc3pNVExiTXFES0Vob1ppMGFKRmFOYXNHV2JNbUlINTgrZGp3NFlOYkZiVTNidDNzWFhyVnZUdDJ4ZGp4b3pSK2J6NzkrOW5KNUNBSWhqNjVNa1RsWDNzN2UxeC9QanhTcmU1SW9SQ0lXN2R1WStOVzNlZ29LQ1FFb0lTeXNCRHlNK2NrWm1aV1ZMakY2d0RhclF2VVVTQkFEbTVlZUFYRktCSm1kSyttdURWcTFkcTQ1eVZLMWVxN1hmNDhHRjJmQjBaR1luSXlFaFdKd2dBamgwN0JoNlBoNzE3OXlJMU5SWGJ0MitIczdNem00VmFGbXRyYTR3Yk4wNHRxL2Jtelpzb0xDeXMxSGluN0NMQTRjT0hLNTA5ZU96WU1UeDQ4S0RDL2Q3VmZ2azZPUVV5dVJ3Z3BKQkRtYlFxbmFTV3FGK3pJVDFWeHNEQW9OenlCVjBwS0NqUUtMQVNHeHVyOHptNmQrL09kcURaczJlcmlGOHlEQU1lajRld3NEQ01IajFhNDBSTUpCTGgvUG56TURJeVF0ZXVYZG50a1pHUitPMjMzNUNZbUlqSmt5ZGo4ZUxGdUh2M0xtN2N1SUZkdTNhaFFZTUc2TjY5TzQ0ZE80WWxTNVpnN3R5NStPNjc3N0J3NGNKS3JkQ05IajBhWDMzMUZRQmcxNjVkeU1uSndZNGRPOWpQTDEyNmhHdlhyckdUVVpsTXh0cnpLV3ZDTGwrK2pMUzBOT3pldlJ2ZHUzZEhZR0FnKzdmNUwwSXBFMG9JZDBwNlJoWUtpNHJlaWNCRWZia1BsSlBid1lNSG8zbno1amgrL0RqYzNOenFaV0JDSUJBZ0pVMlJ3a2dwWHRSeGM2cEZZbUl3SC9oc1VXdGJtUWVoK0ZsUUloaTRhZHN1bzV1M3ZQRGpwQWtZT3NpaHducjROV3ZXWU0yYU5UcGQ3OHlaTSt6UEJRVUZXTHg0TVlxTGk3Rng0MFkwYTlZTUlwRUl4NDhmeCtYTGwvSFZWMTlCTEJiajlldlh1SG56cG9wSXAwd21nMXd1Wi84L2Z2eDRsU0RLZ3djUGRCcHdLU21iZVNhVHlYRDY5R2tjUG53WVhDNFgyN2R2VndzQTUrVGtZTm15WmJDd3NJQzV1VGtJSVhqKy9Ea3lNelB4d3c4L3FEMzNPM2JzcUZLdmIybHBpZlhyMThQRHd3Ty8vLzQ3Q0NGWXYzNDlnb09ENGVEZ2dCWXRXb0RENFlCaEdFZ2tFb2pGWXJScDB3WmZmLzAxQU9EcnI3L0doZzBiQUFBblRwekE0OGVLMkpZeXZYYk9uRG5JemMyRmc0TURSbzBhaFJZdFd1RFlzV053ZG5iR3dvVUw0ZURnZ0sxYnQxYVlQaXVYeTNIcnpuMzhlOTRGei8wREFVb2xGUENtREk0a3hVaHZBaEVTbmYvUS8ySFMwdElFU0V1YjFycFQxekVjd25FV2lVUTlOMnpaQVYrLzUvaDUxblIwN21SVEs5Zk56TXlFajQ4UGV2YnNxVk1tamk3Y3YzOGZFUkVSV0xCZ2dWb0EwY1hGQldmT25NR3paODgwam4yeXM3TVJFaElDUUpGMUFTZ21KR1ptWmlncUtrS1BIajJ3ZnYxNkNBUUNpTVZpVEowNkZWdTNic1dMRnk5dzh1Uko5T3paRTl1MmJhdVVhTy9LbFN0WlVkb1pNMmFnYjkrK21EWnRHdnY1eG8wYmEyWGhKRG9tRm4vLzh5ODhidDlWVGtaREdjcnNUT0xLTHlNelU5OXZORUJCb3dDQzNOdzg4UG0xRTVqbzJMRWptMDE5OCtaTm5EMTdGc2VPSFdQSE5DOWZ2c1NXTFZ0VTdvbC8vLzBYQUZqYjVlam9hSGg2ZW1MaXhJbjQ2cXV2Mkt5L0RoMDZsRHYyS1J2Z0F4UjZNSWFHaGhvWGhYU2xhZE9tckRPZ3JqUXM1UlQwUHZiTDVKUVVSU2svcFFVRmNrRjZ4VWU4UGZTQmlYZVVVNmRPNGVqUm8renZ6czdPS2l0RVZVVXFsV3JNdUtpb1BreFhPQndPSms2Y2lILy8vUmNlSGg0YVU5SEVZa1h0MDd4NTg5Q2dRUU5rWjJmanp6Ly9oSnViRzB4TlRWWEUvNHlNalBEczJUTXNXclFJQnc4ZWhKR1JFV3hzYkhEaHdnVnMyclFKMTY5Zmg1ZVhGOGFORzRjZmYvd1JabVptT21XVTJOall3TURBQUlhR2hqQTFOVldKOHBxWm1hazhFTnpjM0pDUjhmOWl5cG1abVRoOCtEQSsvdmpqZXEwRjhEYWhGT0VFUUdaV0ZvcUtpdEMwU2MyL1VDdURUQ1o3Sis0RHNWZ01MeTh2V0ZwYW9tZlBudUJ5dWVqVXFST2lvNk1SR3h0YnFUVGh0NEZBS0VTYU1qQkJhRWdkTjZjR0NKUytqb0o3OHc0ZG5obHlHMHdod0tZWFFTR21jWEVKdU9mOUFPdFdPYU54WTZzYXZhSmNMc2ZNbVRPUm5wNk9mZnYyc1JhekN4WXNnSU9EQTY1ZnY0NFhMMTdBd01BQVFVRkI3S0JQRXoxNzltU2RQcFQwN3QwYjgrYk4wNmt0aHc0ZFV1c25wMDZkd3A5Ly9nbExTMHZzMnJWTG85NkRsWlVWWHIxNnBlTHlaR1ZsaFNsVHB1RFhYMzlWMmJkWHIxNlFTQ1J3Y0hCUStSdnMzNzhmRXlaTXdQRGh3d0Vvc2g1T25qeUpLMWV1b0xDd1VNMTZiL2Z1M2V6UFBCNlBMWFd5dDdkbjN6T1JrWkVBQUZ0Ylc4eWZQMStsLzdScTFRcW5UcDNDM3IxNzBhTkhqd3FERXJsNWVkaXlZeSs4SHp4Q2dhSTlZb1ppdlVnaS95ZEw0ZmlpcDNMSVgwZUhYV254MGNmUGVEemVGcUZRTk5uTjR6WW40RVV3bGk2YWg1SERodFQ0QkRreE1SRTdkKzdFYjcvOVZpT0JDWUZBZ04yN2Q2TjU4K1pxL1U0WHdzUEQxVkxQbFF0Rm4zNzZLWTRkT3daQWtjSjk3Tmd4eko4L0h3c1dMQUNnS09sZHVuU3B5dCtvc0xBUUtTa3A1VjdUME5DUWZhL0paREkwYWRKRTVUM0g0L0ZxOU84dWw4dHgrKzU5N056N1B5U25wSUpoR0FxS2kwS1JhRlZtVW5RU05OZzc2MUZBWmRJb0dCb3BNaWI0QlZVNlIzeDhQR3ZickkyV0xWdkMzTnljWFdDMHRiVmxndzdLVWd2bFBaR1VsTVNXT1FDS2Y5L05temZEeE1TazNGSUZYUkVLaGV5MXEwdEZHbCttcHFZcTVTbEszcmQrS1pGSWtKR1JwWGlIRXBLWlY3TjZYZFZHSDVoNFIvbjg4OC9Sc0dGRGlNVmk3TjI3VjYza29TcjA2dFVMMXRiV0dERmlCSTRkTzRieDQ4ZXpBN2ZBd0VBOGZQaXdSZ1JZbkp5Y01IandZS1NrcElCaDFOOUJob2FHNk5DaEExcTFhb1dTa2hKTW1EQUJCUVVGNk5ldkg1WXZYNjZTTXR5M2IxODRPVGxoMzc1OVdMTm1EVHM0TlRVMXhZNGRPM0Q3OW0zODhjY2ZPSDM2TkNpbG1EcDFLbjc4OGNjSzIramg0WUZtelpxQnorZXJQUlJMMS9hSlJDTDgvZmZmNFBGNHJOalZoUXNYSUJRS3NYcjFhclVJcWF1cnE4YnI5ZS9mdjlxaWEvVVpxVXdlYnNqaDBLeXNiRkpVVlBkdVgzdysvNTI0RDd5OXZWRmNYSXdKRXlhd2ZXL28wS0dJam82R3E2dXJScGVIdWtRZ0VDQXRQUU9VVWlxVE1zRjEzWjZhSWlNdUxodkFINjA3ZFBHaVBJTVRCWVZGM2R3OGJoa0h2QWdtNjFZNW85ODN2YXRWWGxFYUxwY0xSMGRIdEd2WFRpVmpEQUE2ZCs2c0pvS3B6SXlnbEtyOEIwRE43dExWMVJVY0RrZm5BWTJ5Qks4MGpvNk9FQWdFYkxxNkpnZ2hlUERnQVp2UndPRnd0RnB2YWtwdjVYSzUyTHAxcTRvTFNaY3VYVlNDRDlyWXUzZXZ5dThEQmd6QWdBRURBQUFyVnF4QXIxNjl0RG9sR0JrWllkV3FWZVdlWHl3VzQvSFRaOWkwYlJlU1hpZFRBb2dCRWk2VE1ETlNFc0xDS215Z252SmcwaElpWGdQNHFZMU50NmNNbUxWcDZSbk5WNi9maElSWGlaajFreVBNekJyVmlJMnZUbzFoR0sxbFQ0MGJOMVlUY1QxNDhDQXlNek94YTlldUtqMFArdlhyeDdxRkxGMjZGSThmUDRhN3V6dWFOR21pOHAyam9xTHc5OTkvSXlnb0NLMWF0WUt6czdQRzhxT25UNTlpOWVyVjVWN1QydG9hTjI3Y1FIRnhNV1F5bVZxN0pSSkpsYlFNeWtJcFJXRlJFYzZjdjRoRFI0NHI5S1lvemFLZ3U1S2laZjhEb3ZWWkVoVkF4VVh4TURTVThBc0tESFB6cWlZTDRPenN6R3BIYUdQVHBrMFlObXdZOHZNVm1xTkdSditmNFNxUktQNlpsUGZFNGNPSFlXQmd3STU3bmo1OWlvaUlDQ3hidGt6TlJjclgxeGRwYWVwVkE5MjZkV05GSk10U1ZGUUVEb2VEa3lkUGx0dG1JeU1qVEo0OHVkeDlYcjU4aVZtelptbjlmTnEwYVZpNGNLSGE5dmV0WHhZV0ZTRTk4MDNzbk5hL0JTUjlZT0lkUlRsQUxTb3FVaHVJS2ZIMTlVVjh2R2FaZ0tpb0tMVnRTa3VmaUlnSVhMMTZWY1hpNTdQUFB0TW9RcWtMSXBFSTN0N2VFSXZGR0RKa0NJcUxpMkZ0YlYxaHpSZkRNR2pZc0NHV0xsMEtjM056OU9uVFIrTitVNmRPUldabUppdTZVNXJCZ3dlamI5Kyt1SGp4SWp1NVU2YWRpVVFpekowN0Z3NE9EcGd5WllyS2NWWldpbFhRbkp3Y3RYbzFxVlRLUHFoUG5EaUJqSXdNT0RvNnNyN0Z2L3p5aThZSkJBQ1ZVb0RTZE8zYTliME9US1FsUkNTM3NiWFBMU3dxYXB5V2tRRjd1NjRWSDFTTFdGaFl2QlAzZ2JLTVk4aVFJZXkySVVPR1lQLysvZkQwOU1TaVJZdnFsVDVKV25vR0NvdUtRSUNjdFBodzNZUU0zaUZleDcyTXNPelFZWkFadDhFVVFqaUxNekl6T3k1ZHRSWkRCMzZMeVJQR3dkNnVhNDNZZW8wYU5Vcm5mUTBNREhTK0I3UUZCeW9EajhkalY0TXFnc1BoVkRsZ1UxTlcxS1V4TmphdWxIMWphUmlHUVZoNEJNNWZ1Z0ozVDY4Mytoc2tTVTZaZlV5SjdFeEt5c3Q2SlNEMmppTlBpZ245cTVWTnR6QXVCMDVpc1dUa29TUEhlWDdQQXpCNytqVDA2OXNIaGpVd1dhNklvcUlpclptb08zYnNVTW55ZWZEZ0FWeGNYR0J0YlkwQkF3WWdNakpTYlp5bEZMTnpkWFZWQzY2TUhEbVM3Y3NaR1Jtc1c0QlVLb1dCZ1FGeWMzUGg0ZUdCMjdkdkl6SXlFbzBiTndhWHk4V1FJVU8wYXFMMDZ0V0xmYytGaFlWaDU4NmRXTHg0c2NwWVNmbE1VSzRrbHkwSmxrcWwxWDV1U0dVeVBIN3lGRWRQbk1Zei93QUFrRklLVDBycC9xVG9VQi9vc3lSMElpVWxSZGpXMWpKY0xwZC9HaEVWZ3lHREhDbytxQXk3ZHUxaU15WTJidHdJcVZTcTVzU25mUGJtNU9UQXhNUkVaVUZTR1lBd05EU0V2NzgvN3R5NW96THU2ZE9uRHpadDJxUXlabEZ5L3Z4NWplL0hwVXVYYWcxTUZCWVdzZ3MvMmhDTHhXamN1SEdGZ1FrbGE5YXNRYnQyN1ZTMmxTZUVTUWg1ci9vbG4xK0FsRlJGZ0lpaHBONDVSZFdmRWEyZUdrZnByYXVKc21td1NVbEpiTjJ4c2c3WDI5dGI3Y1U2WXNTSUNtMHRaVElad3NMQzRPL3ZqMWV2WGlFL1B4Kyt2cjRZTUdBQWhnd1pnbkhqeHVsazkrUGk0b0lPSFRwZytQRGhvSlNXR3pHMXRMUkVZbUtpMmo3bTV1WVlNMmFNU3UyYWNvTHA3dTRPbVV5R2FkT21zYUtjcFpITDVjakx5Mk5UcVpVb1Y4b3BwYmh5NVFyNjlldUhuajE3c2c5bUl5TWpyWVBmc3VJMS95RW9BUTBDeU1DWTJEZ01HMXg5WCt2cVlHQmdVTy92ZzZ5c0xEeDc5Z3dmZnZnaHVuWHJ4bTV2MHFRSlB2dnNNd1FFQk1EWDF4ZmZmUE9OenQrN3RnbVBWRDR2Nmw4VXZxYklpNHNyekFPT3R1N1k5VGFYdzFrdEZBb2NyN3E2OC96OEF6SHpwNm1ZTW1GY2pRUUE5TlFmNUhJNVhDNWZ4NUhqSjVHY2tncUFTc0hBUlNhVGJVeUpmNW1JZDl3NW9KN0NKTWVFUG1yZHVtczR4NFF6QjRTc0Nnd0tNVTlJL0IwL1RaMk1CWE5uVjN5R2F0S2dRUU9zWDc5ZTQyZWxuOGtwS1Nuc2ZzcSsvK1RKRTdYSmxOS2VmZWZPbldybkd6TGsvMHRWcmwyN3htYVR6cDA3RjRNR0RjTEFnUU54NE1BQmZQYlpaOWl5WlFzU0VoSncvUGh4UkVkSDQvTGx5eHJiWjJOanc3N25MbDI2aEE4KytBQVRKa3pRdU5LcUhKTnBlczlWOTNsMjR0UVovUDNQdjhqTnpRTW9MYVlnZTZRUUhVaU5qaXJmZ2tHUEdwUnlMaENDVDcwZlBJTFQvTG1WY29rQ2dQYnQyd05RalBQajR1S3dkT2xTclk1UjJkblpHdThIUUhHZlg3cDBDVTJiTnNXMGFkUFljUStnM1lYandJRUQ2TkdqaDg1dExTNHVSa2xKQ1NaTm1sU3U3ZTdVcVZNckxFOHBUY2VPSGRXeUVYWEpCbjlmK21YQ3EwUzhTa3dDS0JWVGlPcmRwRVFmbUhpUE9YLytmTGwyb2FVamhFbEpTZmpubjM4QS9QK0R4OVBUazQxdXltUXlsSlNVb0ZldlhoVUdKanc5UFZuaE1VSUliR3hzc0hMbFNwVUh3YUJCZ3pCKy9IaU54NGVIaDZ0WkFURU1VMjdFdEN6S0ZPSzJiZHRxVmNKMWMzT0R2YjA5Ykd4c0VCVVZoY0RBUUpVVjg0U0VCRkJLMVJUa0pSSUpEQTBOUVFqQmhBa1Q4UDMzMzFkS0hQUy9DZ0gxQjhoQS84QWdVRXJmV2pwdVJkVFgrOERkM1IyVVVzamxjaXhac2tUbE0rWEx5dFhWdGQ0RUppaWxlT3JuRHdCZ0NMUUxIN3dmeUYvSGhpVUErS1YxSnpzZkRnZGJVdFBTVzI3YXRvdjc0TkVUckZ1MUhLMnNXNExIMDc5aTMyVmtNaGxTVXRPd2Vmc2UzSC93RUpSQ0RpQ1RZWmdOcjJNTS93RkNwSFhkeHZlZDE2L0Q4Z0hzYUdQVE5SUWM3dUc4UEw3MXZnTi9jcDg4OWNPMlRldlIycnBsalpTWWFvTEg0NmxrUldpQ3orZGovdno1RUl2RktxdStzMmJOVWtzYjM3ZHZIODZjT1lQSGp4OXJ6WElxS1NuQjFhdFgwYng1YzJSa1pHRElrQ0U0ZGVvVWtwS1M0Tzd1anFaTm0rTE9uVHM0Y2VJRURBME44Zno1Y3p4Ly9semxIQ0tSQ0U1T1RteWdYU2dVNHM2ZE81ZzhlVEo0UEI2OHZiMUJLV1ZMbkFDdzJiVmxIV3lxYWt2Sk1BeFNVdE93YnRNMlBIenNxK2c3aEtiSkdiSXdPU2I0ZXFWUHFBY0FRTGlTZnlrMTNCQVpIZE1nSVRFUkhUNXFWL0ZCR25CemM0T3hzVEZHalJxRm5Kd2NYTHg0RWJObnoyYi9yU21sZVBYcWxacUdrSEord09QeE1IejRjSXdjT1ZLdHBLbW1VR29DVmVUR1ZGUlV4R2EzMWhidlM3OEVnUHNQSGlrWHArOG1SMGZYSzBjT1FCK1llQy9wMWFzWGZIeDgwTEJoUThqbGNvMHY3ZEw3QU1BMzMzekQrblZmdkhnUk8zYnN3TTJiTjluUGxkNjl1a1RvYkd4c01IZnVYQXdZTUFEYnRtMkRoWVVGN096c1ZQWnAyclNwVm5YZXNuWkJnQ0thcVd1MmdWQW94THg1OHhBV0ZvYTVjK2RxM0NjK1BoNEJBUUZzU3Yyelo4OXc4T0JCZlB2dHQyeGtVbW5WVXpheUtoQUkyUFRrT1hQbUFLaWNhOGwvRlVaRzNUa0dkRmxnVUloaFpsWTJtamRyV3RkTnF0ZjNnYnU3T3dCRjVrUldsbWJId1VlUEhvSFA1MnV0OVgrYlpHWm00WGxBSUFCSUtaZzdkZDJldDRUc2RYVEltWmEyZHM4TmdEbUVFc2VIajMyYlRKbzJFNVBHajhQa0NlUHFYT2hWVDlYSXorZmozTVhMT0h2aE1qSXlNMEZCODBCeGhqTHl2MTdIaGtmV2RmditheVRGaEhtMmJmdnhsekF5V0VFSitlbDV3QXVMNlhQbVljNk1hUmcvOXJzNksyazdjdVFJVWxKU3NHdlhMbmg1ZWJIbEdsWGxyNy8rUW1GaElaeWNuTEI3OTI2TUh6OGVuM3p5Q1I0OWVnUXJLeXM4ZVBBQXYvMzJHNzc0NGd2czNidFhwZjRmVUFRL3pwOC9yNUpHcnJTeC91R0hId0FBVjY5ZVJYSnlNdnIzNzg4dUVEeDkraFRHeHNic2lycVNrcEtTU3BkanlXUXlYSFYxeDlIanA1RHdLaEdndElnQ3A2VVMrWTczc2NUdmJaSVlFWkhSMXRiZW4yR1l2aTZYcm1MTmlzcnJUTWxrTWx5NWNnV2pSbzJDcWFrcEVoTVRjZno0Y2JSdDI1Yk5kb2lNakFTZno4Y25uM3lpY3F6U0tjTFkyQmg5Ky9ZRmdFcGxLMVFHNVpoZms4QnlhWXFMaTlWS00ycWE5NkZmQW9xc3JUdjNmQlEvQTM5VitnUnZBWDFnNGozajBxVkw0SEE0R0R0MkxLS2pvN0ZzMlRLc1g3OGVQWHIwZ0Z3dXg5NjlleUdSU0xCbXpScXRtZ2F2WHIxQzQ4YU5WZXh5UkNJUkFLaDFOazEwNnRSSnExZXhrb3lNREZaTXBpelIwZEhsSGlzVUNwR2NuS3d4N1Y0WmtRd05EY1dtVFp1MHJuYWNQWHNXTFZ1MlJQLysvUUVBMzMzM0hZNGNPUUlYRnhjc1dyUUlnT0tCWUdabXBxWVJJQkFJZFBvN2FFSlRhaGVnVVBhdEtidXkrb29Zd2poajBqQkNJcEhZMzc1ekQ5T20xcjNkWlgyOUQwSkRRNUdVbElST25UcXgxbDFsV2Jac0dieTl2WEg3OW0xTW1EQ2hTdTJvU2U1NlAxQ0k4RklhTFJYTEs3WThlWTlJalFxSmFkdTI3Vzl5bnNWdGpnSCt5TTdKL2ZpdnYwL0E2OTU5TEYrOEVIMi83bDF2TW9UMGxBK2xGRStlUHNQMlBYOGdQdjRWeEJJSktLVUpsR0hteXdYNVBpa3BLZXFSY3oxdmhjVEVpSXdXTFZxczRaazJlUWhDVDd4T1RySFl0bnNmN3ZzOHhKYU5hOUdzYVpPS1QxTERUSnMyRFowN2QwYi8vdjFWM0FtcVFueDhQRnhjWFBEZGQ5K3BwRzczNzk4Zi9mdjN4OFdMRjdGcjF5NzA2TkZEbzdQTzVjdVhjZWJNR2Z6ODg4L3NlSUpoR0p3N2R3NURoZ3hoclg4blRKaUFSWXNXd2RmWEY3MTc5NFpVS2tWQVFBQSsvL3h6dFlVc2tVaFVxUWxRZGs0dU5tN2Vqb2UrVDFGY1hBTEswQUlDK1J3Um4zTXpNek84cENwL0Z6MnFFRUx2VVlwdkxsMjlRWndYTDZ6UXRyb3NYbDVleU12TFl6TkRQL25rRTN6ODhjZTRjT0VDRzVoUUxzajA2dFZMNVZqbHdtRlZKc1VQSGp4QVltS2kydlpXclZyaGl5KytVTmttRW9uZzd1Nk8xcTFibCtzK1JpbEZZV0ZocFJabmZ2NzVaN1gzc1hLT280bjNvVjhxZWZqRUYvbDhQaWhvcG9DS2RQY05mNHZvQXhQdkNTS1JDR3ZYcm9XSGh3ZFdyRmlCbkp3Y09EazVRU2FUNGNNUFB3U2d5RG9RQ0FSd2RYV0ZwYVdseG13Q21VeUcrL2Z2cTlSUEF1b1BJNldGWWxYeDhmRmh2ZVhMb3NtcG96UzdkKytHbTVzYmZ2cnBKNVhVTTVGSWhLVkxseUl3TUJEcjFxM0QwS0ZETlI0ZkdSa0pkM2QzckZ5NWt1M3M1dWJtR0R4NE1LNWZ2NDZmZi80WjZlbnBDQWdJd0toUm85UldZcXBqWC9Ubm4zOXEzTDU0OGVMM1BqQ1JJWk1WdFRIQUU0RGEzWEQzSkZNbmphKzFGRnhkcU0vM2dTYlJ5N0tNR2pVSzN0N2VjSE56cS9QQWhOSUNqbEpLUWZDY0VmQnF4bC80SFNJeE1WRUU0QTZBN3UxczdiYUpKWklaa1ZFeDVuTVhMU1Z6cGsvRGo1TW53TXJLVWgrZ3FLZFFTcEhQNStQQ3BhczRkT1E0QkFJQkJVZ2hCZjAzS1Nwa0dZRGFXUmJVVXluUzB0SUVRTm8xTStzdUQ2eE11UzRseFNWZjMzL3d5R2pLOURuWThOc0s5UHE4NTF0OXJ6UnYzcnhTWXJYbEVSb2FDaXNyS3l4Y3VCRCsvdjRxbiszWnN3Zm56cDNEMkxGanNXVEpFamc2T3NMRXhBUjc5dXlCcGFVbGpoNDlpbVBIam1IWXNHR1lQZnYvOVRjdVhyeUlsSlFVN051M2o5M1d1M2R2V0Z0YnN5dTRibTV1RUlsRUtvTG5nS0pjVVNhVDZaU3FMNWZMRVJnVWdnMWJ0aU1xT2hZQWxWQUszeUtLcWJreDRhblYrOHZvS1ExbHFEOGhuTnpDb3FMR2ozMmZZa0EvM2NzNVMwcEs4T2VmZjJMZ3dJRXFBdlFUSjA3RXVuWHJFQllXQmx0YlcxeTdkZzNXMXRhd3RiVlZPVjRnRUlBUVVxVkZtUnMzYm1qTWJCb3dZSUJhWU9MMDZkUEl6OC9Iekprenl6MW5ZV0VoR0lhcFZHQml3b1FKR3NXVnRTMm92c3Y5c2pReW1Rem5MckNMWWc5eXVOeDYrVTdUQnliZWNRb0tGRjdHQnc0Y2dJR0JBVFp0Mm9UKy9mdGo5dXpaS0N3c3hOR2pSMVU2NE9yVnE1R2NuSXkvLy80YlRaczJ4ZGl4WTFYTzUrSGhnWnljSEl3ZVBWcGxlMkdod3VaV21VVlJWZ09pc2t5Y09CR0xGeS9XK0ptdnIyKzVxdS9LZXZ2ang0L0R4OGNIR3pac1FMdDI3ZURrNUlUQXdFQnMyTEFCSTBhTTBIaXNVQ2pFcjcvK0NvWmhFQk1UZzk5Kyt3MTVlWG5JeWNsQlJrWUdTa3BLNE9ucENWOWZYekFNbzNIQ0p4QUk4TUVISDFUaFc0TXRsL2xQa3Bnb29wM3MvRGdjVEh1ZGttSWFFeHVQenJicVdTOXZnL3A4SDRqRlluYmxiZkRnd1ZyMysrcXJyMkJwYVluSXlFakV4Y1ZwMVpONUc4UW52RUppMG11QUVDRW9mWmFaR2ZwZlhobVR2SW9LV2RHcXd5ZTN1VHlEWDhWaXlmQ0RSLzQyZVBqa0tTWlBHSWRoZ3gxVXN0SDAxRDBDb1JCZWQrL2p6UG1MQ0FvSkE2VlVSa0J1TTR6OHo2UVl3enNBOUZvUzlZekNsSmQ1RnEyN2ppY055QXdPcUhQQ3E4Um1DNWFzd09UeDR6QjEwZy80c0l4WTNMdkE0TUdEMGJwMWF6VUZmZ0J3Y0hDQWpZME5SbzRjQ1VDUldyNXc0VUk0T2pyaXd3OC9SRWhJQ0taUG40NTU4K2F4d2MvZzRHRHMzcjBiVmxaV2NIRnhBWi9QUjI1dUxuSnljcENabVltVWxCVEV4c2JpMkxGanNMUzBWSnNBS1p4blVPSHpLak1yRytkZEx1UGY4eTdJNXhjb2JVRC9rRENpWTdreE1mKzVJSFZ0UTBYU0VHcHNHTVVocE0rVjYyNzRvbWNQTkd5bzJ5TEo4dVhMa1o2ZURsdGJXMnpZc0FGNWVYbkl6YzFseTBWZFhGelF0V3RYcEtlbmF4U2NGQWdFYU5DZ1FaVUM3SHYzN3RWSi9ESXNMQXpIang5SHk1WXQxZVlvWmNsOFkzdFprZllkb0ZoWXRiYTJ4cEFoUXlyTTZpN051OW92eXhMd0lnaCt6d05BS1lTZzhFWjBSTDIwNk5VSEp0NXg3dHhSbEhKYlcxdGoxNjVkYU42OE9SWXNXSUNZbUJqczJiTUhYYnAwVWRtZngrTmg5KzdkY0hSMHhJNGRPOUNpUlFzMlZTc3BLUW03ZHUxQ3AwNmQxTkszNHVQallXbHBxVlZzUlN3V2E3UUJra2drTmI1QzJMQmhRNnhkdXhZREJnekE3Ny8vam1uVHBzSGEyaG9wS1NuWXRHbVQxa3dKQURBeE1VR1hMbDBRRlJXRnNMQXdORzNhRkMxYnRvU2RuUjBhTjI2TWE5ZXU0ZDY5ZTNqNjlDbjd3Q243ZmRMVDA5WHE3dlRvQmtPWUVDN2xwSldVbE5nRUJnWFhXV0NpUHQ4SFBqNCtLQzR1eHFlZmZvcG16WnBwM2MvQXdBRERoZzNEbVRObjRPYm1walhROXpZSURZOUFQcDhQQXVRd01ocFFadzJwUDhpUzQ4SzlXdHJhQnZJb2J4VGxjTGFHaElVM2o0MVB3Sk9uZmxpMWZBbWFOWG43YWVkNjFPRVhGR0R6OWozd3VuY2Z4Y1VsQUVXT1hDNy9UVWJFVjlMMGs2cDZ6UnRoelArMTdtQjNpMk5BRC9ENUJmMk9IUCtIK0FlK3dDcm54YkR2MWxWdC9KR2ZuNCtVbEJRQWlySlZBRWhOVFVWWVdKaktmc1hGeFpETDVXcmJTMk5sWllVV0xWcW9iWStOalVWQ1FvTGE5cVNrSkFDS2NadW04ZEkzMzN5ajFaYmR6czZPMWVxU3krV0lpSWlBaFlVRklpTWpZV1ptaHFOSGo2cFpwdHZhMnNMQ3dnSmNMaGRSVVZGbzFxd1pPbmJzaUY2OWVzSE16QXluVHAzQzVzMmJrWldWaFJVclZxaU43NVR0TFM4QUh4NFJpVzI3OXVGNXdBdklaREpLQUY5R1JoY214WVdHUVIvUXF4V1NraUxUVzl2YS9Vc3A3ZjBzSUpENEI3NUF2Mi82NkhUc1o1OTlodkR3Y0NRbEphRlpzMlpvMHFRSmJHeHMwTGh4WXdRRUJDQTlQUjErZm41bzNydzV2di8rZXczWFRxcnlnb3d1SkNRa3dNbkpDWlJTYk55NHNjTE03RWVQSGdHQVRobkhuVHQzeG8wYk4zUnFoMVFxWlo4ZERSbzBlT2Y2WlZrRVFpSE9YYnlDRW9FQUJIZ3BrVk4zblE5K3krZ0RFKzg0STBlT1JFeE1ETmFzV1FOQ0NPYlBuNCt3c0RCczJiSUZYMy85dGNaakxDd3M4TWNmZitDbm4zN0N5cFVyY2ZMa1NVaWxVamc1T1VFdWwyUExsaTA0YytZTStIdytHalZxaE16TVROeTZkVXRsd3UvaTRzS21FcVdscFNFaUlnSmZmdmtsQUlWMTF2SGp4eUVTaVJBUkVhRldGZ0lBNTg2ZGc0dUxpOGIybGJVeTFVYnYzcjF4OGVKRnJGKy9IbzhlUFVLelpzM1VCR0kwY2ZEZ1FhMmZkZXZXRFRObnpvU3BxU2s3MGZ2bm4zK1FtcG9LYzNOekJBY0hReUFRcUQxb2F2ZHREZ0FBSHFsSlJFRlU5T2hHU2xSWVpGdGJ1MFN4V0dMajl6d0FvMFlNaFprV3JaUGFwcjdlQjRNSER5NDNVNkkwaXhjdnJ0T0FCQUNVbEFqZzl6d0FBb0VRb0RRNUtTNzB2YlVLclN5cFVWRzVBRTYydE9ueWdzZmxIaWdwRWZSd3ZYbkw1T0hqcDlpODhUZjA2OU1iSmliRyt2S090d3lsRkNLUkNINytBVmkyY3AyaTVwWkNDTkJ3T1pYL21od2JyZyt1dlR0SVg4ZUZ2TFJvYXovRzNKaHVralBNaklBWHdRMm16NW1QOVd0V1lKQkRmelF3TVdIN21JK1BEelp2M3F4eWdwTW5UMnExSS8vcHA1KzBYbmo4K1BGWXNXS0Yydlo3OSs3aCtQSGpHby9oY0RoWXQyNmR4czljWFYyMXBtZm41dVlpTURBUS92NytlUGp3SVhKeWNtQnZiNDl0MjdiQndjRkJZNkREMk5nWWQrL2UxZHArUTBORGJOeTRFVjI2ZEdGWHBqZHMyQUFURXhPWW1KamczcjE3NEhBNGFtTTRTaW1FSWhFZVBQTEZ5clViVUZSVURBb0lLTVY1U1pGd1pWcWFQcUJYMndoeVJPY2JOalplbUplWDM4WDE1aTJkQXhNelpzekFqQmt6Tkg0MllzUUl6Sm8xQy9uNStkaTdkeStNalkzeDRNRUQrUGo0NElNUFBtQXR6R3VxZEtrc1Q1OCt4YXBWcTFCVVZJVDE2OWVyQ09SVFNqRjM3bHg4OE1FSHNMS3lnb21KQ1RJek0rSHA2WW5HalJ0ckZkUFhGVTlQVDBSRlJjSEl5QWhTcVJTM2J0MUNxMWF0S2p5dVB2WEw4Z2dPQ2NOei94Y0FBRGxsenFUR2hhYm9mUEJiUmgrWWVNZHAzTGd4dG0zYkJrQVJPWXlJaU1ER2pSc3hhTkNnY28vNzZLT1BzSDM3ZHF4Y3VSSkpTVW00ZnYwNmlvcUtzSHYzYnJScjF3NWVYbDV3ZFhXRlNDUUNqOGREMzc1OVZTWkFEeDgraEorZkgvdDd3NFlOTVczYU5BQ0FxYWtwWW1OaklaZkxNV0RBQURnNk9xcGR2M2Z2M2xyTExhS2pvM0hpeEFtZHZyKzV1VGxyd1hYdzRFSDgrT09QT0hMa1NJVXF2dHE0ZVBFaUJBSUJtMzBDS01wbHJsNjlDZ0NzdlZKNVdSbDZ5a1ZHS2IxSUNCbjA1T2t6aElTRzQrdmV2U28rNmkyanZ3OTBKeW9tRnZjZlBBUUFVSW96QU9SMTI2TDZSMnJNeXhDMGJUdW9qWkg1WkJETXorZno3WllzWDhNWjlHMC9USjAwQVovMzBBYzYzeGFVVWdTSGhPSDBPUmZjdWUrRGtwSVNTb0NYQUE0bUZ1ZWVobDdjOHAyRW54ak01d09MMjlwMjg2WGdMQ2dvTFBwODZjcmZ1Q09IRGNiczZkUFE1V05iRUVMUXAwOGZyUm8vbFVWYlJ0c3Z2L3lDWDM3NXBVYXVvV1RqeG8zdzkvZkhKNTk4Z2ttVEp1SGJiNy9WYWVLa0RZWmhjT3JVS1ppYm0yUHIxcTJzTGtkQ1FnSmV2bndKUURHK2NuWjJWdEVpQUlEbzJEZ2NPM0VhMTF6ZFFTbmtCSGhCR09aZ1lnenZQQkNqejVKNEMrVGtSQmMxdExKYkFJTDdYbmZ2NDJWRUZMcDhiRnZ4Z2VYdzVNa1R4TWJHWXZMa3lhempCcGZMaGF1cksvdnpwNTkraWw5Ly9iWGE3UzlMVGs0T2xpMWJCb1poc0hYclZyWEZHVUlJaEVJaEFnTURXUjA2UWdoc2JHeXdldlhxYXBkSENnUUMzTDE3bDEwWTdkaXhJNXljbkNvOHJqNzF5L0s0Zk0wVldkblpvSlJHQ1NEV2JZSlZSK2lYYWQ0eWJXM3QrNEhRODJhTkdqVS9jbUFmdnZ5ODRucXJ5cENkbmMwcXZPcENjWEV4VEUxTndlZnprWjZlcnVZOG9JM016RXp3K1h3d0RBTURBd05ZVzF2WG1wZXhyb1NGaGVIdTNidHdjbktxOGdxa1dDeUdyNjh2NjlKUUdwbE1CaTZYV3k5WE4vMmVCMkRoMHBYSXpzM2xnK0w3eEtoZ243cHVremFhTmV2VzBNU1N2Q1FnYlFZUEhJREQrL2ZVZFpQVWVGZnZnN3Bnd1pJVnVIbkxDNVRTVjhKODJ2VS9yaTlSRVp6V0hidTI1WEE1eXdITTVuQTRuQ2FOclRCcC9Eak1uRFlWcHFaNjdZbmFwRVFnd0trejUvSHZPUmRrWmVlQVlSaUdBVTR6RXNuV2xJVElCT2lEYXU4RnJUdDIvWWpENWZ3R0VFY3VsOE8xYnZraEZpK1loOUVqM3QxQWNuRnhNWXlNakxTVzAxYUZsSlFValphUWxGTElaREtOMTdybGRRODc5KzNINitSVU1Bd0RTdWtGbVVTeUxpVWhNZzZBYnVtdWVtcU10cDI2M1FRaFE2MnNMTWxkOTJ1d3NEQ3Yxdm04dkx3MHJ2VExaRElRUW1wVldOYlB6dytOR3pldVVDOUxKQkpCSXBIQTJOaTRXaUw4TlVGOTZaZmFvSlRpbnZjRHpKbS9HSlJDVGhuNXFLU1lNSThhYTJ3dG9COVp2MlZxT3pDaDU3L0p1eFNZQUlEV05uWS9jcm5rQkFBRDE4dm44TW5IdWdYRTlOUXZ3bDVHWXZRUGswRXA1SUQ4MThTb3NLTjEzYVozaFZhMlhRWnpZYkFmSUIwNEhNTHQ5VVZQL0xaaUdkcC8xTFpHQnpsNkZJUHExOG1wMkx4OU54NDhmZ0tHWVJoQ1NJS01NdXVTbzBMUDEzWDc5TlFLcEcwbnU1OUI4RHNBSzBJSTU2Y2ZKK1BYT1ROZ1phbDN4NmtzZWZuNU9IcjhGSTZlT0FWS0tVTkE4aWpGNXNUbzRQOUJINUNvTTlwMHN1dlBJVGdOUXF4L0dETWFhNVl2aFpsWjNaVEg2cWxmVUVvUkdCU0NPZk9ka0o5ZklBZWxWeExsSlk2SWk2dVhiaHhLMUl0ZjlPalJvNmVXWVFTeW13RDFBNENOVzNhVTZ5R3RwMzRpRW9td2MrOSt4UytFQnNnWXpzMjZiZEc3UlhMVXk5c3lxV3dFcGN4MnlqRFp2bjdQTVduYUxPdy9kQVJKcjVOMTF0clJveDFLS1ZMVDBuSHdyNzh4YnZJMCtEeDZETXJRSEZEc3BuTDVTSDFRNHIyR0prYUgvQ1ZqcENNQVhBY2dPMzMyQXVZdlhvNjczZzhncjhDV1hJOENPY1BBNTlFVExGcTZFc2RQblZGdXZpbW4wdThTbzRQM1F4K1VxRk9JdU9BcHBUZ0hLTEpaYnQyNXg1WTY2UGx2azU2UmlRT0hqNExQTHdCQTQyVVVlK3A3VUFJQTNwN1pzeDRBZ0VYajVtMUJNTTdJeU1oMDVMQWhzRzZwcnVpc1IwOWxTVWxOZzZmWFhRaUVRaEVBRjM1T1JtSmR0Nms4Q2d1elJSWld6WXdBTWlBM0w1LzNTWmZPK0toZDI3cHVscDVLNE92M0hDZFBuNFZFSWhFVFNnKzlqZ24xZ242UVdpa0s4N1B6Q25Jekh6V3liT1lMb0tOWUxMWU9EZzBqZnMvODBiTEZoMmpicG5WZE4vR2R4dTk1QUZhczNZRGJkKzZqcEtTRWdzS2ZvWFJ1VW96c0gzN3V5OHk2YnArZTJxY3dOenUxWWVNUDdsSEtUUUxGdDJucDZiekh2bjdJeTh2SFovYmQ2andWdkQ1VEloRGd3T0dqMkxQL0VHTGk0c0V3Vk1pQUxwVXl3aTBwTVZIUmRkMCtQUUNmejVlWm12Q2VjSXlNeDRqRmtzWUJMNExJc01FT01EY3owMmNGL1llUnlXUTRkdkkwcmx4M0JRQVovcSs5ZXcrUHNqelRBSDYvM3h5U1RCSUNJU0VnQ1VrUUNTUUViT3RXc2R0MWRidTkybG9wMkxwMWEydlhpZ1ZVdXA2bzZ3RVFVZFFxVkdFRkZMSHFxaWdvSWg2b0NITHdnQndsQ1FtWkpDU1puQ0RKekNTWlNUS1RtZm5lWi85ZzNYVjMzUzIxSkpPWjNMOC9JVmR5NTdybXk4emM4MzdQSTdLNG9hcjB6RmFTUkJtTGlRSEdZb0w2UTZ3VkV3Q1FscEhsVVFxWGFhM0grUHpkK05iMEM1SHNPTE5kM0JSZG5WMWRXTG42YVZSVU9pRkFUU1JpTHZKMXRIdWluU3RHYVorbnRTSFJpbzNXaE9SRURUMjUzZTFKMlByT050WFY1VVBCeEFsZmVXLzhVQ1FpYUc5MzQxL1hQb083Rnk5RlcxdTdOclhacFlCbnV4SDg1Y21xaWtxZ25iTWtoaEMvMngzd2VWb1BwWTBjdFU4cGZDTVFDR1ljTFMxVFZUVW44TFZwVTVHU2tzenI2d3UwMW1odmQyUFIvY3V3WWVQcjZPME5DSUFxTWRYc2hxcVNGLzBlVDIrME05Si84Zmw4a2RTUjU3eGhLTG0wcnk4MDV2MmR1NUV6ZGl5eXM4ZkMybzh6SVdod2FtNDVpYlhyL29Cbm5uc0IydFFoRGF4ME9Vc2ZpbmF1TThWSDdBQmpNVUg5SVJhTGlTNVBhMmRxZXBaUEtUV3I1ZVFwSXlVbG1kc0pZc1MvYmRpSUYxL1pCTlBVcHRheW9MSG0ySzVvWjRwMVBUMDk0UzVQNi9iVUVhUDJHVXFsQUpoUWRxemN1bS8vSVlnSXpqMDNIM2JPbnZoLzlRWUMyTHpsTFR5MC9ISDhjZnRPaU9nSWdEZEY1STU2WittVHZSNVBLTm9aS1hxNlBLMTFLV2taN3l1TGlnQ3FzSzdPbGJodCswN1liRmJrNStZaU1URWgyaEdqenUvdnh1WTMzOElkZHkvR2thTWxFRUVYUko0S0FiYzNWWlhzaTNZKytuSSt6eWwvNm9oUmxVcXBDLzMrN296OUJ3K3JZYWtwS0pvODZVdFhWbEo4cXEycng1SmxqK0QxTFcrZExpVkVuZ2wydHQ3VDA5TVRNODk5TENZR0dJc0o2Zyt4V0V3QWdNL1RXams4YzFTVzFuSkIyYkVLVEp0YWhKdy9Zd1VTRGJ5RGg0N2duaVVQSWhnTVFnbWVkVldWUEFLQU43V2VKVDV2bTJ0WThxaWQycUxLQUxtazNlMUovdlRBSVpRZnI4VGtnb2xJSHpHQ24rNStpWHBYQSs1NzRCRzg4UEtyYUc1dWdkYmkwV0xPaTNTSGY5OVlWMTRSN1h3ME9QZzYycjFkdzFQM3BJbHhWSlM2cUx1N2UvaUJRMGRVYmIwTGYzM3hSVWhJR0xybFJDQVF3TDFMSHNUekwyMkF0Nk1Eb3FVeG9qQ3Z3ZXhkN2E4K3psdWZCam1mdDgyVk9qTHpnS0dNZnd3RUFnbTc5bnlJY0RpTWIwMi9NTnJSYUFDNFBWNWM4NnRmbzZUMDlGcFJyYkFoN0hQLzV0U3BVekYxd29uRnhBQmpNVUg5SVZhTENRRGFpdUY3N2NtMm1hRlFLR1BucnIzcTd5NjdCT2tqaHZQTjF5QWpJcWgzTmVDR20yNkJ4K3NWQUZXOUlmUGFuczQyWDdTenhadXVycmFnejlOYW5qWXk2elZBNVljamtYRjE5UzdiSDdmdlFPNjRISXpPR2dXYnpUYmtyeEVSUVc5dkFQc09ITVRjK2JlaXBPd1l3dUZ3RU1CT2FQMFBycXBqSC9qOTdrQzBjOUlnNC9XYVhkNjI2dFMwakhjdEZ1TWJrVWdrcS9wRXJmV05yZStndUtnUW1Sa1pzRmlNSVhOOWhVSWhIQzBwd3ovODRub2NPVnFDY0NqY0owQlpDUEtqWm1mcFIvQjZlZXRUalBCNTJscVNoNDErWFZrd0hsQTVoejg3YXR1K2N4ZDZld05JVEVoQWFrb0tiRFpydEdQU1dTQWlhR3QzWS8vQnczanFtVC9ncm9WTDRQWjRCVkF1cmZYakRYMitPLzJOalRIMy9EYzAvdW9PSWx3WFN2MGgxdGFGL2c5cTNIblRMamNzV0t1VUdudnhSZC9FL1l2dXh2aTgzR2pub2k5b2FtN0J3aVVQWXUvSCs2QzFiaE9OdWE2cWtpM2d3TXQrbFpsWm1KSTB3bnFsWVZFM1F0UUZocUVzMzduMEVseDd6ZFdZZnVGZkRlbGp1Z2NPSGNiekw3N3lINVBveFFUa3FJaXM2VUhmUnJmVDZZOTJQb29CZVhtSmVVbHA4NVJnbmdBVGhxZWxxUi9QdWdMemJqaTlWalRlK2Z4K3JIbjZXV3phdkFYZWprNklTSjJDckE1M2U1OXNhbXFLdVRjMWROcm9DUk15RTYyTzJWRHFOd3BxdEdFWUdKZVRqYUxKazVBOTloeGtqY3BFVnRZb2pNbks0b3lWR0JHT1JPQjJlOURhMW9aVHJXMW9iam1KZWxjRHlvOVh3dS92QmdDSXlCKzFsc2NhcWtwM1JqbnVWOFpINGdCak1VSDlJY2FMQ1FDdzVSVk11MTRaYW8xaEdDZ3Vtb3oxYTFjaGZjU0lhT2NpbkQ0aU9IZityU2dwUFFaVGE0aldOOVk3YmM4QWg4UFJ6alpVNUJaTXpWZkFQeXZEdUVrcFpSMlpQZ0pYWFRrVDgrZmRnTVRFeEdqSEcxREJZQi9XUHZNSGJOajBPdHh1RDBRRVd1dlYydFFyR211T25ZaDJQb281MXR3SjA0cVZEZXNWMU5lc1Zpc0t6anNYaSsvNUYxenc5Zk9qbmEzZmxKUWV3NktsRDZHeXFncmhjQVFpdXRJVS9ZdEdaMElKLzdiSGo3eUNhUThyaFp0d2VuWVJ4U0dCVkdnVGN4cXFTajZLZHBhL0ZJdUpBY1ppZ3ZwREhCUVRBSUM4Z21sM3dsQ0xGT0RJSFplRFo5ZXV3cmljYkZnNFdUb3F0Tlp3TlRaaDd2emJVRjF6QWlJSWlPakZMbWZwbzlIT05sVGxuamZsY21XeExGZEs1UU93RnhjVll1RmRkK0Q4cWNXd1d1UDdpSzVwbWlncnI4Q3lSMWJnMEdkSEFTQU1RWDFFekFXTnpyS1lXSVZHZzVvbHIrRDg1VkM0RHBEVTRXbHA2dlovdmhtelpseU81T1Q0MlJnVkNBVHcxcnZ2NFhjcm5vQzNveE1ROFl2SWkvWE8wdmtBZU50R0hCbzlhVkplZ2lUOEhKRHBTcWwwS0pVR2tTUW9KQ3BSOGYzRUVUOEVrRDRvRlJTZ0d5S2RnSndVMDNqSkRMZy9pSmNUVG53d0V0R2dVZThzZVN4djRyU1FXSEN2cTZFeGZjNzgyM0R0TlZmanFsa3podlJRc21qbzZ3dmg5UzFiOFc4dnY0cnFtaE9Bd0FjbHkxeVIzcFhSemphVXVhcVB2Wk5UVVBDWlZTVmVEMUh6eThvck11Zk92dzFYenJ3Q1AvM3hMSXpQejR1N1k3bWZ6emQ1N1kydDJMUjVDOXdlTHdCMGFpMnJRcUhRK3BOMXgxM1J6a2h4d2F3M3UrL01NWkoyV3cxMVQ1ZlBkOEhTaHgvRnB3Y1A0b2JycmtWeFVSRU1JM2F2TFJGQnhYRW5ubm51Qld6YnZnT2hVQmdRbEpvaVM0MCszOXRnS1JHM1RsVlcxZ040QUhsNWlXT3R3ektVeFV5M0tKVXNwbklZQnF3UWlkMEg5aEJoS3FXdFNnY2pwaVdnRGVtQ3Y4L1QzRndaZDJ2YStVQWNZRHd4UWYwaFhrNU1BRUIyZG5hU05TbDlKcXpxR1FYbGNEZ2NtRGFsQ0RmT3VSNFhmZk1DbnA3b1oxcHJIRGgwQkt1ZlhvOGpSMHZSMjlzTEVla1JVWFBDL3JZM1dscGFZbXJDYzl3cUxMUm5tOFlrcTdJOEN1QTdobUVZNTUwN0hqZk9uWTBmZnUrN2NUVjdZdHYySFZpMVpoMnFxcXBoYWkwQWRrc2tmTHNMb1FyVTFQUkZPeC9GSFRWMnd0U3hWcXY2clFITWhWSzJ2SEU1dUhudURaanh3Ky9INU1ra3JUVzJ2YmNEanorNUZpZHE2d0FnckVVL0Z3NUZIbWlwcldnRVp3VVIwU0RBVi9nRGpGczVxRC9FOEZhTy84WG44MFU2dmEzSFVvYU4yV1JZNUZ1UlNDU3pxYm5GMlByT05wU1VsU016SXdNT1J4S1VVckRGNEF2RXdTZ1lES0xMNThQUmtqSTg4TWh5ckZpNUdxNkdSb1JDWVJOS1NzMXc2UEtHNm1NNy9YNC83enNlTE5yYlRaK25yZFZodDJ5MjJCeTlnSnJxOW5vZDcrLzhRTGs5WGhST0xrQlNZbUxNRmhSYWE3UzczVmoreEdvOC9OamphR3R2RjRGMGl1Q3hYbS80NXBhbWlnWnVDNkQrNHZlMitycmMyVHZTMHNVTmhmTTd1N3BTZHU3ZXE3cTdlekNscUJBSkNRa3hjVEpKUk5EVjVjT3FOZXV3N05FVmNIczhvb0IyRFZucWl2VGU1ei9oOUVZN0l4SFI1d2IvWDlVNHd4TVQxQi9pNmNURUY0M0puNXhydDl1dlZ3b3psVkxGQUtDVXdybmo4MUU0dVFEajgzSXhadlJvcEtRa3crRndJTUZ1ajNia21CQUtoZERUMjR1ZTdoNmNiRzFEYlYwOWpsYzZVVk5iQjYwMUFFQ0FDaVhZWXBybStvYnFzdG9vUjZZL0lXL0MxSXRnTmVZcFlDWVVodVhuNWVLNmEzK0dLMmRjQVljaktkcngvaXloVUFpYnQ3Nk41MTU0R1ZVMUp3Qkl0NGg2UzJ0WkhRL0R2U2kyNUJSTXVjQmlXQlpBMUJWS0lXbEs0V1Q4NXFZNStOdHZmMnRRbjU3UVd1UERUejdGeWlmWDRyT1NNa0NrVHhUZVJVUWVxYTh1M1IvdGZFUkUveE9MaVFIR1lvTDZRN3dXRTZjVjJ2TW0yYzhSa2NzVU1FY1o2cHRmL04ra3BDVFlyRlpZcmRhWS9YUjRvR210RVlsRUVJbEVFQWdHSUY4NHhDc2loeld3VGlMbWprYTdia1JGUlNoNlNlblBrVkZRa0pwaUpGd09NVllxaFV5SHc0RXBreWRoOGIxM1luTEJ4R2pIT3lQVk5TZXcrSUZIVUZaZWdaNmVIb2lJWHl2YzVPL3piKzJvcmUyS2RqNGFtckt6aTlJdEtaWmZLYVh1VTFESjZTT0c0Nm9yWitMVytmTmdINFNGZUNnVXhxcTFUK09Walp2aDhYb0JTRWhyZFg5WWVwOXFxYXB5UnpzZkVkR1hHYnhWTHhFUkFLQWlWRitKZWdEUEFuajJuSW5Gayt5R3VocFFseWlGYzNzRHZYWWx5aUpLREVDeG1UZ2pvcFVvTFVwTUJZUkVwRTVFOW9pcFgybW9LYStJZGpyNmF0eE9wOThOdkRJc3UyaDdlcXAxYlU5djd3LzJIenJzdU9hZmZxM3V2T01XL09DNzMwRnE2dURjR05mVDA0UDNQOWlEWmI5YkRyZkhDd0Y2b1dXN3A3dHZ0ajhPQjN4UmJHbHFLdmNDZUN4N1l1RmVxMkY3d2R2UmVlNVQ2NSt6SGp4OEJBOHZYWXp4K1htRG9oalhXc1BWMElpRjl5L0RKNThlQUlDSWlOUUp6SDl5T1k5OUV1MThSRVQvSHhZVFJCUlRXcXJLS2dIY0J3Q1ptWVVwaVdsR2xrWHBWTEZZa2hRc1hOMXhCZ1JtS0t5bFI1bm9DWFpGV3QxdXB6L2FtZWpzOFRXVmU0ZGxaLy9TbXBJK0V6QnU3dWpzbkw1d3lZUHF2ZTA3OExPZlhvVy8rZXZwZytaVDNuQTRqSTgvUFlDWFh0bUVQUjkrakhBNExBcnFrTmI2eWI0dXZPWnZyZXlKZGthaXp6VlZWUnpJeUoxOGFYS1MvUTRGTmZ2STBkSmhjK2JmaHA5ZmZSVisrcE1ybzNyYlZDQVF3T3RiM3NJTEw3K0ttaE8xcDljN1E5YUhRK0ZIVzJvckdxSVdqSWpvRExHWUlLS1kxZDVlMFkxMmRFYzdCOUZnYzNxbmVkTXJPUVVGZTZ4SXZENFNDZjkyOTRjZnA1UWNLOGRQWnMzQXJUZlBRMkppWWxRem1xYUpKMVkvaFZjM3ZRR1A5L1FwQ2FYbDhaQ1dOYzAxcGMzZ3BnQWFoTnl1NHljdFdWTVhKUXpUMnl3V3kvcTZldGU0UjMrL0N2djJIOFJkdjcwTitibmpCanhUWTFNemZyZGlKWGJ1M290Z01BaUlOSm1SeU94Z2wzemMzbDdCNTBnaWlna3NKcUxFakppb09PNk1kZ3lLRXhYSG5RaUh1VENCaVA0YmFYUTZXd0E4a0YwdzlhQlZ5ZU1kSFozajF6MzdnbTM3amwxNDlNRWxLSjVTQkx2ZE5xQWJCa0toRU1vcktySGc3a1dvclhjQlFGaEVta3pSdHpaV2xXMEZDd2thNUZwYlMzdlFpaDBaT1FYVGt4MEo2NExCNE4vdDJMVW5vYnJtQkI1OTZINU1MWjRDdTgzVzd6bkM0VENjMVRXNFpjSGRxSzJyQnlCaHJXVnZNSWdiV2wzbGRmMGVnSWpvTE9Md3l3SDIrZkJMUXhtamg2V213allBVDF3VS84TGhNSHgrUDdSSUhBNi9KS0t6SVR1N0tOMmFZcGtEcUY4RHlCMldtcXBtenJnY3YvejVQMko4WHU2QVpHaHNhc1p6TDI3QUcyKytqYzZ1TGtDa1NZQjFJUjFZemFGOEZJdlN4aFdQU0hQSXp3MVlibEZLalhja0plRm5QNzBLMTF6OUU0ekx5ZTZYMGs5RTBOSnlFaTl2ZkIzUHY3UUJ2YjBCaU1BbE1GZEcvT0hubXptWGhZaGlFSXVKQVhaT3dkUUN1NkUyQUNvLzJsa29Eb20waGtSKzFPSXM1WEVjSXZveXR0d0owNmJBZ3NjTVExMW1NUXljYzg0WXpKMTlIWDR5YTBhL2xlV1JTQVJ2dnYwdVZxMVpoK2FXa3pCTkUxcjBQaTM2TjQxT1hRcHcrd3ZGTkNOM3dyUnB5b3FIQVB5OTFXbzFwaFJPeHNLN0Z1RHI1MDg5Nnorc290S0pSZmMvaExKajVRaUZ3d0pnRDB6NWwvcnEwb01BOUZuL2dVUkVBNERGeE1BenhrMG9tbVJZYmFPaUhZVGlqNm0wdS9GNGFRWDR3b1NJL29UY1NkTnVWc0JkQU1aWXJWWTFhOGJsdU9YbWVjZ2FOUW9XeTluWk1LQzFoc2ZiZ1NlZVhJdU5yMjlCSkJLQlFFNko0REZYWmNueXMvSkRpQWFKakl5QzFKU1JpVThvcFg0c2tGUzczYTRXM2JVQVA3cmlCMGgyT1A2aTB4TWlna0FnZ0xlM2JjZWlwUStocjY5UGxFSzNDTjd4dGZYTThYcHJmR2Z4VnlFaUduQXNKb2lJaUlZbUk2ZGd5dGNOWmYyMUFia2FTcVZtanowSDEvM2laNWp4dys4amZjU0l2K2lOVkdkbkY5NTY5NDlZLy95TGFHaHNBa1M2UldFandyS3V2cWIwQUZpZ1VueFMrUVZUcnhCbDNLNFVMcmJaYk5iTC92YmJ1UEdHNjFFOHBmQXJmOU5LWnpWV1A3MGU3Myt3RzhGZ253bklRWUU4NXFvczNRek9aU0dpT0dDSmRnQWlJaUtLQ3ZGNTJsb1NMYU0rc05qMVlTaDFnYy9uVHo5dytJZzZXbEtHcVZPS01ESTkvU3Q5NDRiR0ppeTRaekUyYlg0VEhvOFhJbElud0kzQkR2blg1c2JTT3ZDTkZNV3hUazlybFNNdFk0ZkZvcEsxMWhmVTF0Vmo5NGNmSVRVbEdaTUtKc0l3enZ4RWttbWFlUFB0ZDNIMzRxWDQ3R2dKSXBFSUlQSjhYeWcwdjZtbWZEOTRMUkZSbkdBeFFVUkVOSVQxOUxTR3U3eHQxYmFVa2EvWnJKWjhNeExKYVd4cXRtL1l0Rm1scERnd1BqOFBDWGI3R1oyZThQbjgyTFQ1VGZ4cTduelV1eG9rRWduM2FLMTJhQVJuTlRqTEQvVDB0SEo5RUEwSi9vNDJYNmU3OVoxaDZWbTFBQzcwZDNjbjcvM3dFK1hwNkVEUnBBSTQvc1N0SFNJQ3I3Y0RxOWFzdzRvbm5vUzNvMU1McEZVTGJuYzVTeFoxZDdxN3dGS0NpT0lJaXdraUlpSkNiMmQ3ZDVlN2RXUGFpTkZPWldDVTFqTHUwLzBIamRLeWNqZ2NEdVNPeTRIRjh1VXZHOExoQ0hidC9SQ1BySGdDTDczNjJ1bFpFZ29mdzhTOXJxcVNlM3dlajMrQWZ4MmlRYUhMMDNvc2RXVEdIa05aaHBsYUY1YVZWeGlIUHp1S1pFY3k4bkp6di9TYUNvWEMyTEZyTng1NGVEbmUzdllld2hIVFZGQnZDUFF0RFpXbGI0R0ZCQkhGSVJZVFJFUkU5Sis2dksyVncxTkd2Z2VMNFRGRlQyOXNhclovOU1tbmFENTVFc1dGazVHY25QemZ2dDdqOVdMRnl0Vll0ZVpwT0t0cllKcG1yd2lXYWduZTNWQlZmZ0I4RTBWRG0vZzhiUzNESEprZktDc2FSZUhpVTYxdFNSOS91aCs5Z1FET0w1NEN1OTMrbjE4Y0RQYmhxZlYvd1BLVlQ2SzJyaDRpNkJJdDkwWjZJZzgwMWg2ckJxOG5Jb3BUSEg1SlJFUkVYMnJzaE9McE5xdXhRaW4xRFFDMmMvUHpzT3oraFNndUtnU1VRbFYxRGU2ODV6NDRxMnNBSUNJaUpXR0pMR2gybHUrS2NuU2lRV2xzd2JSTGJRcFBBS3BRS1ZndXZ1aWJlSERKdlJpVGxZWFd0bllzWExJTWV6LytCQ0l3QWFtSmlOelM1Q3g5RHl3a2lDak9zWmdnSWlLaS85UG9DVi9MVExEcVh4aEt6UVZ3bnQxbXd4VS8rQjRzRmd1MnZQMHVRcUVRQkRnQkxldlFGMzYrdnI3aVZMUXpFdzFtMlJNbmpyVWFTVGNycU5sUXlCaVZtWWxMTC9rMlB2cGtINXBiVGtJZ1hoRThwM3VDeXhzYm5TM1J6a3RFTkJCWVRCQVJFZEdmWW95ZFdGUnNOYXdMRmRSTXc0QUZVQkFSYUpGM29HU1I2M2pwVVhBRktOR1ptVEFoSWM5SStqNE00L2RLcWJ6UC8xa2dKN1UyYnpINnVyZlcxOWNIb3htUmlHZ2dzWmdnSWlLaU0yWGtUU3FlcmNSWUtBcEtBUS9YVlphc0FXQkdPeGhSTEJxVlB5VXJLZEY0VVlueE5RVjhwZ045MTdwY3gwOUdPeGNSMFVCak1VRkVSRVIvbHR5Q3FmbmExRVpqemJFVDBjNUNGUE1LQyswNXBqRlZlanJMbTVxYUF0R09RMF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FVNS80ZHpHV1Bac0dUaXB3QUFBQUFTVVZPUks1Q1lJST0iLAoJIlRoZW1lIiA6ICIiLAoJIlR5cGUiIDogImZsb3ciLAoJIlZlcnNpb24iIDogIjQ1Igp9Cg=="/>
    </extobj>
  </extobjs>
</s:customData>
</file>

<file path=customXml/itemProps1.xml><?xml version="1.0" encoding="utf-8"?>
<ds:datastoreItem xmlns:ds="http://schemas.openxmlformats.org/officeDocument/2006/customXml" ds:itemID="{C2AD6D85-3494-4BE2-A3D9-91343D5ACEA3}">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1649</TotalTime>
  <Words>815</Words>
  <Application>Microsoft Office PowerPoint</Application>
  <PresentationFormat>宽屏</PresentationFormat>
  <Paragraphs>127</Paragraphs>
  <Slides>22</Slides>
  <Notes>22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 Black</vt:lpstr>
      <vt:lpstr>Times New Roman</vt:lpstr>
      <vt:lpstr>Calibri Light</vt:lpstr>
      <vt:lpstr>Agency FB</vt:lpstr>
      <vt:lpstr>Arial</vt:lpstr>
      <vt:lpstr>Calibri</vt:lpstr>
      <vt:lpstr>微软雅黑</vt:lpstr>
      <vt:lpstr>Office 主题</vt:lpstr>
      <vt:lpstr>PowerPoint 演示文稿</vt:lpstr>
      <vt:lpstr>PowerPoint 演示文稿</vt:lpstr>
      <vt:lpstr>PowerPoint 演示文稿</vt:lpstr>
      <vt:lpstr>项目背景 周围神经疾病</vt:lpstr>
      <vt:lpstr>项目背景 VR交互方式</vt:lpstr>
      <vt:lpstr>成果展示 眼电操控光标</vt:lpstr>
      <vt:lpstr>PowerPoint 演示文稿</vt:lpstr>
      <vt:lpstr>数据采集规范</vt:lpstr>
      <vt:lpstr>引导语音</vt:lpstr>
      <vt:lpstr>PowerPoint 演示文稿</vt:lpstr>
      <vt:lpstr>预处理流程</vt:lpstr>
      <vt:lpstr>数据裁剪</vt:lpstr>
      <vt:lpstr>滤波和提取特征</vt:lpstr>
      <vt:lpstr>模型选择</vt:lpstr>
      <vt:lpstr>模型训练</vt:lpstr>
      <vt:lpstr>结果展示</vt:lpstr>
      <vt:lpstr>PowerPoint 演示文稿</vt:lpstr>
      <vt:lpstr>从输入信号中获取有效信号</vt:lpstr>
      <vt:lpstr>光标控制</vt:lpstr>
      <vt:lpstr>光标控制</vt:lpstr>
      <vt:lpstr>光标控制流程图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dc:title>
  <dc:creator>MICHAEL</dc:creator>
  <cp:lastModifiedBy>邓羽丰</cp:lastModifiedBy>
  <cp:revision>114</cp:revision>
  <dcterms:created xsi:type="dcterms:W3CDTF">2015-05-05T08:02:00Z</dcterms:created>
  <dcterms:modified xsi:type="dcterms:W3CDTF">2024-06-11T14:11:02Z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KSOTemplateUUID">
    <vt:lpwstr>v1.0_mb_Yat6Y7vUeEn3cy9MHCfsRQ==</vt:lpwstr>
  </property>
  <property fmtid="{D5CDD505-2E9C-101B-9397-08002B2CF9AE}" pid="4" name="ICV">
    <vt:lpwstr>BDEEE28424BC48228AECCCF0876F9F50_11</vt:lpwstr>
  </property>
</Properties>
</file>